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59" r:id="rId3"/>
    <p:sldId id="374" r:id="rId4"/>
    <p:sldId id="371" r:id="rId5"/>
    <p:sldId id="372" r:id="rId6"/>
    <p:sldId id="376" r:id="rId7"/>
    <p:sldId id="257" r:id="rId8"/>
    <p:sldId id="258" r:id="rId9"/>
    <p:sldId id="259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  <p:sldId id="289" r:id="rId36"/>
    <p:sldId id="292" r:id="rId37"/>
    <p:sldId id="293" r:id="rId38"/>
    <p:sldId id="294" r:id="rId39"/>
    <p:sldId id="295" r:id="rId40"/>
    <p:sldId id="369" r:id="rId41"/>
    <p:sldId id="366" r:id="rId42"/>
    <p:sldId id="364" r:id="rId43"/>
    <p:sldId id="368" r:id="rId44"/>
    <p:sldId id="296" r:id="rId45"/>
    <p:sldId id="298" r:id="rId46"/>
    <p:sldId id="299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Helvetica Neue" panose="020B0604020202020204" charset="0"/>
      <p:regular r:id="rId55"/>
      <p:bold r:id="rId56"/>
      <p:italic r:id="rId57"/>
      <p:boldItalic r:id="rId58"/>
    </p:embeddedFont>
    <p:embeddedFont>
      <p:font typeface="Pinyon Script" panose="020B0604020202020204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dws9t7jCzNCY6uCQJyjJbsWmY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2C9F5-F12C-44E6-B8FB-37692A88229B}">
  <a:tblStyle styleId="{65A2C9F5-F12C-44E6-B8FB-37692A88229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9EFF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9EFF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F9D6355-3BB8-4A59-A325-38B4A14E153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18" autoAdjust="0"/>
  </p:normalViewPr>
  <p:slideViewPr>
    <p:cSldViewPr snapToGrid="0">
      <p:cViewPr varScale="1">
        <p:scale>
          <a:sx n="85" d="100"/>
          <a:sy n="85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318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twitter.com/SortieDeBanq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hyperlink" Target="https://cakewallet.com/" TargetMode="Externa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7.jp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4.png"/><Relationship Id="rId5" Type="http://schemas.openxmlformats.org/officeDocument/2006/relationships/image" Target="../media/image35.jp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23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hyperlink" Target="https://www.kraken.com/fr/sign-up?type=business" TargetMode="External"/><Relationship Id="rId4" Type="http://schemas.openxmlformats.org/officeDocument/2006/relationships/image" Target="../media/image6.png"/><Relationship Id="rId9" Type="http://schemas.openxmlformats.org/officeDocument/2006/relationships/hyperlink" Target="koinly.i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38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30.png"/><Relationship Id="rId5" Type="http://schemas.openxmlformats.org/officeDocument/2006/relationships/image" Target="../media/image45.png"/><Relationship Id="rId15" Type="http://schemas.openxmlformats.org/officeDocument/2006/relationships/image" Target="../media/image49.png"/><Relationship Id="rId10" Type="http://schemas.openxmlformats.org/officeDocument/2006/relationships/image" Target="../media/image24.png"/><Relationship Id="rId4" Type="http://schemas.openxmlformats.org/officeDocument/2006/relationships/image" Target="../media/image44.jpg"/><Relationship Id="rId9" Type="http://schemas.openxmlformats.org/officeDocument/2006/relationships/image" Target="../media/image5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48.png"/><Relationship Id="rId10" Type="http://schemas.openxmlformats.org/officeDocument/2006/relationships/image" Target="../media/image38.png"/><Relationship Id="rId4" Type="http://schemas.openxmlformats.org/officeDocument/2006/relationships/image" Target="../media/image51.jpg"/><Relationship Id="rId9" Type="http://schemas.openxmlformats.org/officeDocument/2006/relationships/image" Target="../media/image55.png"/><Relationship Id="rId1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erujo.io/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58.jpg"/><Relationship Id="rId7" Type="http://schemas.openxmlformats.org/officeDocument/2006/relationships/hyperlink" Target="https://cakewallet.com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59.png"/><Relationship Id="rId9" Type="http://schemas.openxmlformats.org/officeDocument/2006/relationships/image" Target="../media/image38.png"/><Relationship Id="rId1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30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jpg"/><Relationship Id="rId15" Type="http://schemas.openxmlformats.org/officeDocument/2006/relationships/image" Target="../media/image79.jp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7.png"/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4.png"/><Relationship Id="rId5" Type="http://schemas.openxmlformats.org/officeDocument/2006/relationships/image" Target="../media/image81.png"/><Relationship Id="rId10" Type="http://schemas.openxmlformats.org/officeDocument/2006/relationships/image" Target="../media/image82.png"/><Relationship Id="rId4" Type="http://schemas.openxmlformats.org/officeDocument/2006/relationships/image" Target="../media/image80.png"/><Relationship Id="rId9" Type="http://schemas.openxmlformats.org/officeDocument/2006/relationships/image" Target="../media/image24.png"/><Relationship Id="rId1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0.png"/><Relationship Id="rId4" Type="http://schemas.openxmlformats.org/officeDocument/2006/relationships/image" Target="../media/image87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0.png"/><Relationship Id="rId4" Type="http://schemas.openxmlformats.org/officeDocument/2006/relationships/image" Target="../media/image8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1.png"/><Relationship Id="rId3" Type="http://schemas.openxmlformats.org/officeDocument/2006/relationships/image" Target="../media/image92.jp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11" Type="http://schemas.openxmlformats.org/officeDocument/2006/relationships/image" Target="../media/image90.png"/><Relationship Id="rId5" Type="http://schemas.openxmlformats.org/officeDocument/2006/relationships/image" Target="../media/image88.jpg"/><Relationship Id="rId10" Type="http://schemas.microsoft.com/office/2007/relationships/hdphoto" Target="../media/hdphoto3.wdp"/><Relationship Id="rId4" Type="http://schemas.openxmlformats.org/officeDocument/2006/relationships/image" Target="../media/image89.jpg"/><Relationship Id="rId9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8.jpg"/><Relationship Id="rId7" Type="http://schemas.openxmlformats.org/officeDocument/2006/relationships/image" Target="../media/image8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91.png"/><Relationship Id="rId4" Type="http://schemas.openxmlformats.org/officeDocument/2006/relationships/image" Target="../media/image30.png"/><Relationship Id="rId9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10" Type="http://schemas.microsoft.com/office/2007/relationships/hdphoto" Target="../media/hdphoto3.wdp"/><Relationship Id="rId4" Type="http://schemas.openxmlformats.org/officeDocument/2006/relationships/image" Target="../media/image89.jpg"/><Relationship Id="rId9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microsoft.com/office/2007/relationships/hdphoto" Target="../media/hdphoto5.wdp"/><Relationship Id="rId4" Type="http://schemas.openxmlformats.org/officeDocument/2006/relationships/image" Target="../media/image78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4.wdp"/><Relationship Id="rId18" Type="http://schemas.microsoft.com/office/2007/relationships/hdphoto" Target="../media/hdphoto11.wdp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10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microsoft.com/office/2007/relationships/hdphoto" Target="../media/hdphoto5.wdp"/><Relationship Id="rId10" Type="http://schemas.openxmlformats.org/officeDocument/2006/relationships/image" Target="../media/image40.png"/><Relationship Id="rId4" Type="http://schemas.openxmlformats.org/officeDocument/2006/relationships/image" Target="../media/image102.png"/><Relationship Id="rId9" Type="http://schemas.microsoft.com/office/2007/relationships/hdphoto" Target="../media/hdphoto9.wdp"/><Relationship Id="rId1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microsoft.com/office/2007/relationships/hdphoto" Target="../media/hdphoto6.wdp"/><Relationship Id="rId7" Type="http://schemas.microsoft.com/office/2007/relationships/hdphoto" Target="../media/hdphoto10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9.wdp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kycnot.me/services?type=VP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ycnot.me/services?type=VPS" TargetMode="External"/><Relationship Id="rId4" Type="http://schemas.openxmlformats.org/officeDocument/2006/relationships/hyperlink" Target="https://kycnot.me/services?type=SM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ambassadeur.decouvrebitcoin.fr/" TargetMode="External"/><Relationship Id="rId13" Type="http://schemas.openxmlformats.org/officeDocument/2006/relationships/hyperlink" Target="https://youtu.be/Baia_Br7NJA" TargetMode="External"/><Relationship Id="rId3" Type="http://schemas.openxmlformats.org/officeDocument/2006/relationships/hyperlink" Target="t.me/SortieDeBanque" TargetMode="External"/><Relationship Id="rId7" Type="http://schemas.openxmlformats.org/officeDocument/2006/relationships/hyperlink" Target="decouvrebitcoin.fr" TargetMode="External"/><Relationship Id="rId12" Type="http://schemas.openxmlformats.org/officeDocument/2006/relationships/hyperlink" Target="https://youtu.be/Ru0ZSw1zyWg" TargetMode="External"/><Relationship Id="rId2" Type="http://schemas.openxmlformats.org/officeDocument/2006/relationships/hyperlink" Target="twitter.com/SortieDeBanqu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witter.com/DecouvreBitcoin" TargetMode="External"/><Relationship Id="rId11" Type="http://schemas.openxmlformats.org/officeDocument/2006/relationships/hyperlink" Target="https://youtu.be/P6DJ2GOFhNg" TargetMode="External"/><Relationship Id="rId5" Type="http://schemas.openxmlformats.org/officeDocument/2006/relationships/hyperlink" Target="https://odysee.com/@SortieDeBanque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twitter.com/GA_Crypto_" TargetMode="External"/><Relationship Id="rId4" Type="http://schemas.openxmlformats.org/officeDocument/2006/relationships/hyperlink" Target="mailto:youtube.com/@sortiedebanque" TargetMode="External"/><Relationship Id="rId9" Type="http://schemas.openxmlformats.org/officeDocument/2006/relationships/hyperlink" Target="https://btcmap.org/map" TargetMode="External"/><Relationship Id="rId14" Type="http://schemas.openxmlformats.org/officeDocument/2006/relationships/hyperlink" Target="https://youtu.be/EyTbHL2HxZ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10" Type="http://schemas.openxmlformats.org/officeDocument/2006/relationships/image" Target="../media/image17.jp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114183" y="2019081"/>
            <a:ext cx="9689226" cy="243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 sz="2500" dirty="0"/>
              <a:t>No </a:t>
            </a:r>
            <a:r>
              <a:rPr lang="fr-FR" sz="2500" dirty="0" err="1"/>
              <a:t>conflict</a:t>
            </a:r>
            <a:r>
              <a:rPr lang="fr-FR" sz="2500" dirty="0"/>
              <a:t> of </a:t>
            </a:r>
            <a:r>
              <a:rPr lang="fr-FR" sz="2500" dirty="0" err="1"/>
              <a:t>interest</a:t>
            </a:r>
            <a:endParaRPr sz="25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 sz="2500" dirty="0"/>
              <a:t>Non-partisan </a:t>
            </a:r>
            <a:r>
              <a:rPr lang="fr-FR" sz="2500" dirty="0" err="1"/>
              <a:t>citizen</a:t>
            </a:r>
            <a:r>
              <a:rPr lang="fr-FR" sz="2500" dirty="0"/>
              <a:t> initiative collective</a:t>
            </a:r>
            <a:endParaRPr sz="25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 sz="2500" dirty="0" err="1"/>
              <a:t>Experienced</a:t>
            </a:r>
            <a:r>
              <a:rPr lang="fr-FR" sz="2500" dirty="0"/>
              <a:t> and active</a:t>
            </a:r>
            <a:br>
              <a:rPr lang="fr-FR" sz="2500" dirty="0"/>
            </a:br>
            <a:br>
              <a:rPr lang="fr-FR" sz="2500" dirty="0"/>
            </a:br>
            <a:r>
              <a:rPr lang="fr-FR" sz="2500" dirty="0" err="1"/>
              <a:t>Giving</a:t>
            </a:r>
            <a:r>
              <a:rPr lang="fr-FR" sz="2500" dirty="0"/>
              <a:t> a </a:t>
            </a:r>
            <a:r>
              <a:rPr lang="fr-FR" sz="2500" dirty="0" err="1"/>
              <a:t>clear</a:t>
            </a:r>
            <a:r>
              <a:rPr lang="fr-FR" sz="2500" dirty="0"/>
              <a:t> direction for an alternative solution</a:t>
            </a:r>
            <a:br>
              <a:rPr lang="fr-FR" sz="2500" dirty="0"/>
            </a:br>
            <a:r>
              <a:rPr lang="fr-FR" sz="2500" dirty="0"/>
              <a:t>Not </a:t>
            </a:r>
            <a:r>
              <a:rPr lang="fr-FR" sz="2500" dirty="0" err="1"/>
              <a:t>here</a:t>
            </a:r>
            <a:r>
              <a:rPr lang="fr-FR" sz="2500" dirty="0"/>
              <a:t> to </a:t>
            </a:r>
            <a:r>
              <a:rPr lang="fr-FR" sz="2500" dirty="0" err="1"/>
              <a:t>speculate</a:t>
            </a:r>
            <a:r>
              <a:rPr lang="fr-FR" sz="2500" dirty="0"/>
              <a:t>, </a:t>
            </a:r>
            <a:r>
              <a:rPr lang="fr-FR" sz="2500" dirty="0" err="1"/>
              <a:t>only</a:t>
            </a:r>
            <a:r>
              <a:rPr lang="fr-FR" sz="2500" dirty="0"/>
              <a:t> to </a:t>
            </a:r>
            <a:r>
              <a:rPr lang="fr-FR" sz="2500" dirty="0" err="1"/>
              <a:t>promote</a:t>
            </a:r>
            <a:r>
              <a:rPr lang="fr-FR" sz="2500" dirty="0"/>
              <a:t> accessible, </a:t>
            </a:r>
            <a:r>
              <a:rPr lang="fr-FR" sz="2500" b="1" dirty="0" err="1"/>
              <a:t>responsible</a:t>
            </a:r>
            <a:r>
              <a:rPr lang="fr-FR" sz="2500" b="1" dirty="0"/>
              <a:t> and </a:t>
            </a:r>
            <a:r>
              <a:rPr lang="fr-FR" sz="2500" b="1" dirty="0" err="1"/>
              <a:t>resilient</a:t>
            </a:r>
            <a:r>
              <a:rPr lang="fr-FR" sz="2500" b="1" dirty="0"/>
              <a:t> </a:t>
            </a:r>
            <a:r>
              <a:rPr lang="fr-FR" sz="2500" b="1" dirty="0" err="1"/>
              <a:t>financial</a:t>
            </a:r>
            <a:r>
              <a:rPr lang="fr-FR" sz="2500" b="1" dirty="0"/>
              <a:t> </a:t>
            </a:r>
            <a:r>
              <a:rPr lang="fr-FR" sz="2500" b="1" dirty="0" err="1"/>
              <a:t>tools</a:t>
            </a:r>
            <a:r>
              <a:rPr lang="fr-FR" sz="2500" b="1" dirty="0"/>
              <a:t> for all</a:t>
            </a:r>
            <a:endParaRPr sz="2500" b="1" dirty="0"/>
          </a:p>
        </p:txBody>
      </p:sp>
      <p:sp>
        <p:nvSpPr>
          <p:cNvPr id="85" name="Google Shape;85;p1"/>
          <p:cNvSpPr/>
          <p:nvPr/>
        </p:nvSpPr>
        <p:spPr>
          <a:xfrm>
            <a:off x="2000890" y="405011"/>
            <a:ext cx="79158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 err="1">
                <a:solidFill>
                  <a:schemeClr val="dk1"/>
                </a:solidFill>
              </a:rPr>
              <a:t>Gradual</a:t>
            </a:r>
            <a:r>
              <a:rPr lang="fr-FR" sz="3600" b="1" dirty="0">
                <a:solidFill>
                  <a:schemeClr val="dk1"/>
                </a:solidFill>
              </a:rPr>
              <a:t> exit </a:t>
            </a:r>
            <a:r>
              <a:rPr lang="fr-FR" sz="3600" b="1" dirty="0" err="1">
                <a:solidFill>
                  <a:schemeClr val="dk1"/>
                </a:solidFill>
              </a:rPr>
              <a:t>from</a:t>
            </a:r>
            <a:r>
              <a:rPr lang="fr-FR" sz="3600" b="1" dirty="0">
                <a:solidFill>
                  <a:schemeClr val="dk1"/>
                </a:solidFill>
              </a:rPr>
              <a:t> a </a:t>
            </a:r>
            <a:r>
              <a:rPr lang="fr-FR" sz="3600" b="1" dirty="0" err="1">
                <a:solidFill>
                  <a:schemeClr val="dk1"/>
                </a:solidFill>
              </a:rPr>
              <a:t>bankrupt</a:t>
            </a:r>
            <a:r>
              <a:rPr lang="fr-FR" sz="3600" b="1" dirty="0">
                <a:solidFill>
                  <a:schemeClr val="dk1"/>
                </a:solidFill>
              </a:rPr>
              <a:t> Euro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dk1"/>
                </a:solidFill>
              </a:rPr>
              <a:t>A </a:t>
            </a:r>
            <a:r>
              <a:rPr lang="fr-FR" sz="2800" dirty="0" err="1">
                <a:solidFill>
                  <a:schemeClr val="dk1"/>
                </a:solidFill>
              </a:rPr>
              <a:t>proposal</a:t>
            </a:r>
            <a:r>
              <a:rPr lang="fr-FR" sz="2800" dirty="0">
                <a:solidFill>
                  <a:schemeClr val="dk1"/>
                </a:solidFill>
              </a:rPr>
              <a:t> for a simple alternative solution applicable </a:t>
            </a:r>
            <a:r>
              <a:rPr lang="fr-FR" sz="2800" dirty="0" err="1">
                <a:solidFill>
                  <a:schemeClr val="dk1"/>
                </a:solidFill>
              </a:rPr>
              <a:t>today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3172849" y="4838919"/>
            <a:ext cx="517680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 : </a:t>
            </a:r>
            <a:r>
              <a:rPr lang="fr-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@SortieDeBanque</a:t>
            </a:r>
            <a:br>
              <a:rPr lang="fr-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Telegram : @SortieDeBanque</a:t>
            </a:r>
            <a:endParaRPr sz="1100" dirty="0"/>
          </a:p>
        </p:txBody>
      </p:sp>
      <p:sp>
        <p:nvSpPr>
          <p:cNvPr id="87" name="Google Shape;87;p1"/>
          <p:cNvSpPr/>
          <p:nvPr/>
        </p:nvSpPr>
        <p:spPr>
          <a:xfrm rot="5400000">
            <a:off x="402614" y="-402614"/>
            <a:ext cx="1879783" cy="2685011"/>
          </a:xfrm>
          <a:prstGeom prst="rtTriangle">
            <a:avLst/>
          </a:prstGeom>
          <a:solidFill>
            <a:srgbClr val="9CC2E5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345465" y="4899479"/>
            <a:ext cx="282738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</a:t>
            </a:r>
            <a:r>
              <a:rPr lang="fr-FR" sz="18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updated</a:t>
            </a:r>
            <a:r>
              <a:rPr lang="fr-FR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fr-FR" sz="18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02/2023</a:t>
            </a:r>
            <a:endParaRPr sz="12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</a:t>
            </a:r>
            <a:r>
              <a:rPr lang="fr-FR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fr-FR" sz="180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08/2022</a:t>
            </a:r>
            <a:endParaRPr lang="fr-FR"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 !</a:t>
            </a:r>
            <a:br>
              <a:rPr lang="fr-FR" sz="20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000" b="1" i="1" u="sng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Pleas</a:t>
            </a:r>
            <a:r>
              <a:rPr lang="fr-FR" sz="2000" b="1" i="1" u="sng" dirty="0" err="1">
                <a:solidFill>
                  <a:srgbClr val="2E75B5"/>
                </a:solidFill>
              </a:rPr>
              <a:t>e</a:t>
            </a:r>
            <a:r>
              <a:rPr lang="fr-FR" sz="2000" b="1" i="1" u="sng" dirty="0">
                <a:solidFill>
                  <a:srgbClr val="2E75B5"/>
                </a:solidFill>
              </a:rPr>
              <a:t> mention us</a:t>
            </a:r>
            <a:endParaRPr sz="2000" b="1" i="1" u="sng" dirty="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D48035-13C1-DD02-2C41-4A33930A2479}"/>
              </a:ext>
            </a:extLst>
          </p:cNvPr>
          <p:cNvSpPr txBox="1"/>
          <p:nvPr/>
        </p:nvSpPr>
        <p:spPr>
          <a:xfrm>
            <a:off x="2968202" y="6021097"/>
            <a:ext cx="5959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Disclaimer (extract) - none of this is financial advice. Always do your own research before making any investment decisions.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19103B-C508-ABE3-C20A-3FB2C87EA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531" y="4234311"/>
            <a:ext cx="1884982" cy="1852482"/>
          </a:xfrm>
          <a:prstGeom prst="rect">
            <a:avLst/>
          </a:prstGeom>
        </p:spPr>
      </p:pic>
      <p:sp>
        <p:nvSpPr>
          <p:cNvPr id="88" name="Google Shape;88;p1"/>
          <p:cNvSpPr/>
          <p:nvPr/>
        </p:nvSpPr>
        <p:spPr>
          <a:xfrm rot="-5400000">
            <a:off x="9909603" y="4575602"/>
            <a:ext cx="1879783" cy="2685011"/>
          </a:xfrm>
          <a:prstGeom prst="rtTriangle">
            <a:avLst/>
          </a:prstGeom>
          <a:solidFill>
            <a:srgbClr val="9CC2E5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838200" y="183975"/>
            <a:ext cx="10515600" cy="66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fr-FR" sz="3600"/>
              <a:t>Security - critical scenario</a:t>
            </a:r>
            <a:endParaRPr sz="3600"/>
          </a:p>
        </p:txBody>
      </p:sp>
      <p:sp>
        <p:nvSpPr>
          <p:cNvPr id="135" name="Google Shape;135;p5"/>
          <p:cNvSpPr txBox="1">
            <a:spLocks noGrp="1"/>
          </p:cNvSpPr>
          <p:nvPr>
            <p:ph type="body" idx="1"/>
          </p:nvPr>
        </p:nvSpPr>
        <p:spPr>
          <a:xfrm>
            <a:off x="529390" y="1021115"/>
            <a:ext cx="908300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 sz="2200" b="1" dirty="0"/>
              <a:t>The </a:t>
            </a:r>
            <a:r>
              <a:rPr lang="fr-FR" sz="2200" b="1" dirty="0" err="1"/>
              <a:t>only</a:t>
            </a:r>
            <a:r>
              <a:rPr lang="fr-FR" sz="2200" b="1" dirty="0"/>
              <a:t> important </a:t>
            </a:r>
            <a:r>
              <a:rPr lang="fr-FR" sz="2200" b="1" dirty="0" err="1"/>
              <a:t>thing</a:t>
            </a:r>
            <a:r>
              <a:rPr lang="fr-FR" sz="2200" b="1" dirty="0"/>
              <a:t> </a:t>
            </a:r>
            <a:r>
              <a:rPr lang="fr-FR" sz="2200" b="1" dirty="0" err="1"/>
              <a:t>is</a:t>
            </a:r>
            <a:r>
              <a:rPr lang="fr-FR" sz="2200" b="1" dirty="0"/>
              <a:t> the </a:t>
            </a:r>
            <a:r>
              <a:rPr lang="fr-FR" sz="2200" b="1" dirty="0">
                <a:solidFill>
                  <a:schemeClr val="accent5">
                    <a:lumMod val="75000"/>
                  </a:schemeClr>
                </a:solidFill>
              </a:rPr>
              <a:t>12 or 25 keywords </a:t>
            </a:r>
            <a:r>
              <a:rPr lang="fr-FR" sz="2200" dirty="0"/>
              <a:t>(</a:t>
            </a:r>
            <a:r>
              <a:rPr lang="fr-FR" sz="2200" dirty="0" err="1"/>
              <a:t>seedphrase</a:t>
            </a:r>
            <a:r>
              <a:rPr lang="fr-FR" sz="2200" dirty="0"/>
              <a:t>) </a:t>
            </a:r>
            <a:br>
              <a:rPr lang="fr-FR" sz="2200" dirty="0"/>
            </a:b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were</a:t>
            </a:r>
            <a:r>
              <a:rPr lang="fr-FR" sz="2200" dirty="0"/>
              <a:t> </a:t>
            </a:r>
            <a:r>
              <a:rPr lang="fr-FR" sz="2200" dirty="0" err="1"/>
              <a:t>generated</a:t>
            </a:r>
            <a:r>
              <a:rPr lang="fr-FR" sz="2200" dirty="0"/>
              <a:t> in the app </a:t>
            </a:r>
            <a:r>
              <a:rPr lang="fr-FR" sz="2200" dirty="0" err="1"/>
              <a:t>when</a:t>
            </a:r>
            <a:r>
              <a:rPr lang="fr-FR" sz="2200" dirty="0"/>
              <a:t> </a:t>
            </a:r>
            <a:r>
              <a:rPr lang="fr-FR" sz="2200" dirty="0" err="1"/>
              <a:t>you</a:t>
            </a:r>
            <a:r>
              <a:rPr lang="fr-FR" sz="2200" dirty="0"/>
              <a:t> </a:t>
            </a:r>
            <a:r>
              <a:rPr lang="fr-FR" sz="2200" dirty="0" err="1"/>
              <a:t>created</a:t>
            </a:r>
            <a:r>
              <a:rPr lang="fr-FR" sz="2200" dirty="0"/>
              <a:t> the </a:t>
            </a:r>
            <a:r>
              <a:rPr lang="fr-FR" sz="2200" dirty="0" err="1"/>
              <a:t>Btc</a:t>
            </a:r>
            <a:r>
              <a:rPr lang="fr-FR" sz="2200" dirty="0"/>
              <a:t>/</a:t>
            </a:r>
            <a:r>
              <a:rPr lang="fr-FR" sz="2200" dirty="0" err="1"/>
              <a:t>Monero</a:t>
            </a:r>
            <a:r>
              <a:rPr lang="fr-FR" sz="2200" dirty="0"/>
              <a:t> wallet.</a:t>
            </a:r>
            <a:br>
              <a:rPr lang="fr-FR" sz="2200" dirty="0"/>
            </a:br>
            <a:r>
              <a:rPr lang="fr-FR" sz="2200" b="1" dirty="0" err="1">
                <a:solidFill>
                  <a:srgbClr val="0070C0"/>
                </a:solidFill>
              </a:rPr>
              <a:t>That’s</a:t>
            </a:r>
            <a:r>
              <a:rPr lang="fr-FR" sz="2200" b="1" dirty="0">
                <a:solidFill>
                  <a:srgbClr val="0070C0"/>
                </a:solidFill>
              </a:rPr>
              <a:t> </a:t>
            </a:r>
            <a:r>
              <a:rPr lang="fr-FR" sz="2200" b="1" dirty="0" err="1">
                <a:solidFill>
                  <a:srgbClr val="0070C0"/>
                </a:solidFill>
              </a:rPr>
              <a:t>it</a:t>
            </a:r>
            <a:r>
              <a:rPr lang="fr-FR" sz="2200" b="1" dirty="0">
                <a:solidFill>
                  <a:srgbClr val="0070C0"/>
                </a:solidFill>
              </a:rPr>
              <a:t>. </a:t>
            </a:r>
            <a:br>
              <a:rPr lang="fr-FR" sz="2400" dirty="0"/>
            </a:br>
            <a:br>
              <a:rPr lang="fr-FR" sz="2400" dirty="0"/>
            </a:br>
            <a:r>
              <a:rPr lang="fr-FR" sz="2000" dirty="0"/>
              <a:t>if </a:t>
            </a:r>
            <a:r>
              <a:rPr lang="fr-FR" sz="2000" dirty="0" err="1"/>
              <a:t>you</a:t>
            </a:r>
            <a:r>
              <a:rPr lang="fr-FR" sz="2000" dirty="0"/>
              <a:t> lose </a:t>
            </a:r>
            <a:r>
              <a:rPr lang="fr-FR" sz="2000" dirty="0" err="1"/>
              <a:t>your</a:t>
            </a:r>
            <a:r>
              <a:rPr lang="fr-FR" sz="2000" dirty="0"/>
              <a:t> phone or </a:t>
            </a:r>
            <a:r>
              <a:rPr lang="fr-FR" sz="2000" dirty="0" err="1"/>
              <a:t>your</a:t>
            </a:r>
            <a:r>
              <a:rPr lang="fr-FR" sz="2000" dirty="0"/>
              <a:t> USB key (</a:t>
            </a:r>
            <a:r>
              <a:rPr lang="fr-FR" sz="2000" dirty="0" err="1"/>
              <a:t>Trezor</a:t>
            </a:r>
            <a:r>
              <a:rPr lang="fr-FR" sz="2000" dirty="0"/>
              <a:t>, </a:t>
            </a:r>
            <a:r>
              <a:rPr lang="fr-FR" sz="2000" strike="sngStrike" dirty="0" err="1"/>
              <a:t>Ledger</a:t>
            </a:r>
            <a:r>
              <a:rPr lang="fr-FR" sz="2000" dirty="0"/>
              <a:t>..) : </a:t>
            </a: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/>
              <a:t>if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remember</a:t>
            </a:r>
            <a:r>
              <a:rPr lang="fr-FR" sz="2000" dirty="0"/>
              <a:t> the 12 or 25 keywords,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get</a:t>
            </a: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2000" dirty="0" err="1"/>
              <a:t>your</a:t>
            </a:r>
            <a:r>
              <a:rPr lang="fr-FR" sz="2000" dirty="0"/>
              <a:t> money back. </a:t>
            </a:r>
            <a:r>
              <a:rPr lang="fr-FR" sz="2000" dirty="0" err="1"/>
              <a:t>Anywhere</a:t>
            </a:r>
            <a:r>
              <a:rPr lang="fr-FR" sz="2000" dirty="0"/>
              <a:t> in the world. As simple as </a:t>
            </a:r>
            <a:r>
              <a:rPr lang="fr-FR" sz="2000" dirty="0" err="1"/>
              <a:t>that</a:t>
            </a:r>
            <a:br>
              <a:rPr lang="fr-FR" sz="2400" dirty="0"/>
            </a:br>
            <a:br>
              <a:rPr lang="fr-FR" sz="2400" dirty="0"/>
            </a:br>
            <a:r>
              <a:rPr lang="fr-FR" sz="2000" dirty="0"/>
              <a:t>To stock </a:t>
            </a:r>
            <a:r>
              <a:rPr lang="fr-FR" sz="2000" dirty="0" err="1"/>
              <a:t>these</a:t>
            </a:r>
            <a:r>
              <a:rPr lang="fr-FR" sz="2000" dirty="0"/>
              <a:t> </a:t>
            </a:r>
            <a:r>
              <a:rPr lang="fr-FR" sz="2000" dirty="0" err="1"/>
              <a:t>words</a:t>
            </a:r>
            <a:r>
              <a:rPr lang="fr-FR" sz="2000" dirty="0"/>
              <a:t> : </a:t>
            </a:r>
            <a:br>
              <a:rPr lang="fr-FR" sz="2000" dirty="0"/>
            </a:br>
            <a:r>
              <a:rPr lang="fr-FR" sz="2000" dirty="0"/>
              <a:t>- </a:t>
            </a:r>
            <a:r>
              <a:rPr lang="fr-FR" sz="2000" dirty="0" err="1"/>
              <a:t>paper</a:t>
            </a:r>
            <a:r>
              <a:rPr lang="fr-FR" sz="2000" dirty="0"/>
              <a:t>, </a:t>
            </a:r>
            <a:br>
              <a:rPr lang="fr-FR" sz="2000" dirty="0"/>
            </a:br>
            <a:r>
              <a:rPr lang="fr-FR" sz="2000" dirty="0"/>
              <a:t>- </a:t>
            </a:r>
            <a:r>
              <a:rPr lang="fr-FR" sz="2000" dirty="0" err="1"/>
              <a:t>SeedPlate</a:t>
            </a:r>
            <a:r>
              <a:rPr lang="fr-FR" sz="2000" dirty="0"/>
              <a:t> punch, </a:t>
            </a:r>
            <a:br>
              <a:rPr lang="fr-FR" sz="2000" dirty="0"/>
            </a:br>
            <a:r>
              <a:rPr lang="fr-FR" sz="2000" dirty="0"/>
              <a:t>- </a:t>
            </a:r>
            <a:r>
              <a:rPr lang="fr-FR" sz="2000" dirty="0" err="1"/>
              <a:t>Metal</a:t>
            </a:r>
            <a:r>
              <a:rPr lang="fr-FR" sz="2000" dirty="0"/>
              <a:t> plate </a:t>
            </a:r>
            <a:r>
              <a:rPr lang="fr-FR" sz="2000" dirty="0" err="1"/>
              <a:t>engraving</a:t>
            </a:r>
            <a:r>
              <a:rPr lang="fr-FR" sz="2000" dirty="0"/>
              <a:t>...</a:t>
            </a:r>
            <a:endParaRPr sz="2400" dirty="0"/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3543" y="3664899"/>
            <a:ext cx="2172615" cy="183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4019" y="3724405"/>
            <a:ext cx="1879613" cy="176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1065885" y="5705241"/>
            <a:ext cx="10492911" cy="91935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400" b="1" dirty="0">
                <a:solidFill>
                  <a:schemeClr val="dk1"/>
                </a:solidFill>
              </a:rPr>
              <a:t>If Internet </a:t>
            </a:r>
            <a:r>
              <a:rPr lang="fr-FR" sz="2400" b="1" dirty="0" err="1">
                <a:solidFill>
                  <a:schemeClr val="dk1"/>
                </a:solidFill>
              </a:rPr>
              <a:t>goes</a:t>
            </a:r>
            <a:r>
              <a:rPr lang="fr-FR" sz="2400" b="1" dirty="0">
                <a:solidFill>
                  <a:schemeClr val="dk1"/>
                </a:solidFill>
              </a:rPr>
              <a:t> down: </a:t>
            </a:r>
            <a:r>
              <a:rPr lang="fr-FR" sz="2400" dirty="0">
                <a:solidFill>
                  <a:schemeClr val="dk1"/>
                </a:solidFill>
              </a:rPr>
              <a:t>transactions are </a:t>
            </a:r>
            <a:r>
              <a:rPr lang="fr-FR" sz="2400" b="1" dirty="0" err="1">
                <a:solidFill>
                  <a:schemeClr val="dk1"/>
                </a:solidFill>
              </a:rPr>
              <a:t>paused</a:t>
            </a:r>
            <a:r>
              <a:rPr lang="fr-FR" sz="2400" b="1" dirty="0">
                <a:solidFill>
                  <a:schemeClr val="dk1"/>
                </a:solidFill>
              </a:rPr>
              <a:t> </a:t>
            </a:r>
            <a:r>
              <a:rPr lang="fr-FR" sz="2400" dirty="0" err="1">
                <a:solidFill>
                  <a:schemeClr val="dk1"/>
                </a:solidFill>
              </a:rPr>
              <a:t>until</a:t>
            </a:r>
            <a:r>
              <a:rPr lang="fr-FR" sz="2400" dirty="0">
                <a:solidFill>
                  <a:schemeClr val="dk1"/>
                </a:solidFill>
              </a:rPr>
              <a:t> </a:t>
            </a:r>
            <a:r>
              <a:rPr lang="fr-FR" sz="2400" dirty="0" err="1">
                <a:solidFill>
                  <a:schemeClr val="dk1"/>
                </a:solidFill>
              </a:rPr>
              <a:t>it</a:t>
            </a:r>
            <a:r>
              <a:rPr lang="fr-FR" sz="2400" dirty="0">
                <a:solidFill>
                  <a:schemeClr val="dk1"/>
                </a:solidFill>
              </a:rPr>
              <a:t> </a:t>
            </a:r>
            <a:r>
              <a:rPr lang="fr-FR" sz="2400" dirty="0" err="1">
                <a:solidFill>
                  <a:schemeClr val="dk1"/>
                </a:solidFill>
              </a:rPr>
              <a:t>comes</a:t>
            </a:r>
            <a:r>
              <a:rPr lang="fr-FR" sz="2400" dirty="0">
                <a:solidFill>
                  <a:schemeClr val="dk1"/>
                </a:solidFill>
              </a:rPr>
              <a:t> back…</a:t>
            </a:r>
            <a:br>
              <a:rPr lang="fr-F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400" dirty="0">
                <a:solidFill>
                  <a:schemeClr val="dk1"/>
                </a:solidFill>
              </a:rPr>
              <a:t>Use cash in the </a:t>
            </a:r>
            <a:r>
              <a:rPr lang="fr-FR" sz="2400" dirty="0" err="1">
                <a:solidFill>
                  <a:schemeClr val="dk1"/>
                </a:solidFill>
              </a:rPr>
              <a:t>meantime</a:t>
            </a:r>
            <a:r>
              <a:rPr lang="fr-F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fr-FR" sz="2400" dirty="0">
                <a:solidFill>
                  <a:schemeClr val="dk1"/>
                </a:solidFill>
              </a:rPr>
              <a:t>Internet-Radio bridge possible</a:t>
            </a:r>
            <a:r>
              <a:rPr lang="fr-F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5">
            <a:alphaModFix/>
          </a:blip>
          <a:srcRect l="8396" t="7902" r="37244"/>
          <a:stretch/>
        </p:blipFill>
        <p:spPr>
          <a:xfrm>
            <a:off x="9612394" y="610147"/>
            <a:ext cx="1614406" cy="205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/>
        </p:nvSpPr>
        <p:spPr>
          <a:xfrm>
            <a:off x="9708444" y="2604212"/>
            <a:ext cx="22268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i="1" dirty="0">
                <a:solidFill>
                  <a:schemeClr val="dk1"/>
                </a:solidFill>
              </a:rPr>
              <a:t>Keywords </a:t>
            </a:r>
            <a:r>
              <a:rPr lang="fr-FR" i="1" dirty="0" err="1">
                <a:solidFill>
                  <a:schemeClr val="dk1"/>
                </a:solidFill>
              </a:rPr>
              <a:t>noted</a:t>
            </a:r>
            <a:r>
              <a:rPr lang="fr-FR" i="1" dirty="0">
                <a:solidFill>
                  <a:schemeClr val="dk1"/>
                </a:solidFill>
              </a:rPr>
              <a:t> on </a:t>
            </a:r>
            <a:r>
              <a:rPr lang="fr-FR" i="1" dirty="0" err="1">
                <a:solidFill>
                  <a:schemeClr val="dk1"/>
                </a:solidFill>
              </a:rPr>
              <a:t>paper</a:t>
            </a:r>
            <a:r>
              <a:rPr lang="fr-FR" i="1" dirty="0">
                <a:solidFill>
                  <a:schemeClr val="dk1"/>
                </a:solidFill>
              </a:rPr>
              <a:t> + on </a:t>
            </a:r>
            <a:r>
              <a:rPr lang="fr-FR" i="1" dirty="0" err="1">
                <a:solidFill>
                  <a:schemeClr val="dk1"/>
                </a:solidFill>
              </a:rPr>
              <a:t>Trezor</a:t>
            </a:r>
            <a:r>
              <a:rPr lang="fr-FR" i="1" dirty="0">
                <a:solidFill>
                  <a:schemeClr val="dk1"/>
                </a:solidFill>
              </a:rPr>
              <a:t> key wallet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9081770" y="3685177"/>
            <a:ext cx="267565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1" dirty="0" err="1">
                <a:solidFill>
                  <a:schemeClr val="dk1"/>
                </a:solidFill>
              </a:rPr>
              <a:t>there</a:t>
            </a:r>
            <a:r>
              <a:rPr lang="fr-FR" sz="1800" b="1" i="1" dirty="0">
                <a:solidFill>
                  <a:schemeClr val="dk1"/>
                </a:solidFill>
              </a:rPr>
              <a:t> </a:t>
            </a:r>
            <a:r>
              <a:rPr lang="fr-FR" sz="1800" b="1" i="1" dirty="0" err="1">
                <a:solidFill>
                  <a:schemeClr val="dk1"/>
                </a:solidFill>
              </a:rPr>
              <a:t>is</a:t>
            </a:r>
            <a:r>
              <a:rPr lang="fr-FR" sz="1800" b="1" i="1" dirty="0">
                <a:solidFill>
                  <a:schemeClr val="dk1"/>
                </a:solidFill>
              </a:rPr>
              <a:t> no more </a:t>
            </a:r>
            <a:r>
              <a:rPr lang="fr-FR" sz="1800" b="1" i="1" dirty="0" err="1">
                <a:solidFill>
                  <a:schemeClr val="dk1"/>
                </a:solidFill>
              </a:rPr>
              <a:t>bank</a:t>
            </a:r>
            <a:r>
              <a:rPr lang="fr-FR" sz="1800" b="1" i="1" dirty="0">
                <a:solidFill>
                  <a:schemeClr val="dk1"/>
                </a:solidFill>
              </a:rPr>
              <a:t>, and </a:t>
            </a:r>
            <a:r>
              <a:rPr lang="fr-FR" sz="1800" b="1" i="1" dirty="0" err="1">
                <a:solidFill>
                  <a:schemeClr val="dk1"/>
                </a:solidFill>
              </a:rPr>
              <a:t>therefore</a:t>
            </a:r>
            <a:r>
              <a:rPr lang="fr-FR" sz="1800" b="1" i="1" dirty="0">
                <a:solidFill>
                  <a:schemeClr val="dk1"/>
                </a:solidFill>
              </a:rPr>
              <a:t> no more </a:t>
            </a:r>
            <a:r>
              <a:rPr lang="fr-FR" sz="1800" b="1" i="1" dirty="0" err="1">
                <a:solidFill>
                  <a:schemeClr val="dk1"/>
                </a:solidFill>
              </a:rPr>
              <a:t>customer</a:t>
            </a:r>
            <a:r>
              <a:rPr lang="fr-FR" sz="1800" b="1" i="1" dirty="0">
                <a:solidFill>
                  <a:schemeClr val="dk1"/>
                </a:solidFill>
              </a:rPr>
              <a:t> service!</a:t>
            </a:r>
            <a:r>
              <a:rPr lang="fr-FR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br>
              <a:rPr lang="fr-FR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i="1" u="sng" dirty="0">
                <a:solidFill>
                  <a:schemeClr val="dk1"/>
                </a:solidFill>
              </a:rPr>
              <a:t>DON’T LOSE THEM</a:t>
            </a:r>
            <a:r>
              <a:rPr lang="fr-FR" sz="1800" b="1" i="1" dirty="0">
                <a:solidFill>
                  <a:schemeClr val="dk1"/>
                </a:solidFill>
              </a:rPr>
              <a:t>  </a:t>
            </a:r>
            <a:r>
              <a:rPr lang="fr-FR" sz="1800" dirty="0">
                <a:sym typeface="Wingdings" panose="05000000000000000000" pitchFamily="2" charset="2"/>
              </a:rPr>
              <a:t>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654;p24">
            <a:extLst>
              <a:ext uri="{FF2B5EF4-FFF2-40B4-BE49-F238E27FC236}">
                <a16:creationId xmlns:a16="http://schemas.microsoft.com/office/drawing/2014/main" id="{48BE14BB-6A27-886B-5FC2-B289F0477660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04" b="89979" l="9764" r="89899">
                        <a14:foregroundMark x1="52189" y1="37100" x2="51515" y2="14499"/>
                        <a14:foregroundMark x1="76768" y1="19616" x2="35354" y2="13220"/>
                        <a14:foregroundMark x1="71380" y1="13220" x2="21886" y2="10448"/>
                        <a14:foregroundMark x1="69360" y1="8102" x2="37374" y2="4904"/>
                        <a14:foregroundMark x1="58923" y1="31557" x2="43434" y2="43710"/>
                        <a14:foregroundMark x1="55892" y1="35394" x2="44108" y2="48827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460153">
            <a:off x="10769408" y="1666788"/>
            <a:ext cx="701524" cy="932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/>
          <p:nvPr/>
        </p:nvSpPr>
        <p:spPr>
          <a:xfrm>
            <a:off x="5648999" y="2633302"/>
            <a:ext cx="1781704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Can </a:t>
            </a:r>
            <a:r>
              <a:rPr lang="fr-FR" sz="16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fr-FR" sz="16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6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swapped</a:t>
            </a:r>
            <a:r>
              <a:rPr lang="fr-FR" sz="16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6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within</a:t>
            </a:r>
            <a:r>
              <a:rPr lang="fr-FR" sz="16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6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5 minutes </a:t>
            </a:r>
            <a:br>
              <a:rPr lang="fr-FR" sz="16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6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6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0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in the app</a:t>
            </a:r>
            <a:r>
              <a:rPr lang="fr-FR" sz="14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, or online </a:t>
            </a:r>
            <a:r>
              <a:rPr lang="fr-FR" sz="14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fr-FR" sz="14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4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MajesticBank.sc</a:t>
            </a:r>
            <a:br>
              <a:rPr lang="fr-FR" sz="14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fr-FR" sz="14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Trocador.app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7" descr="https://cdn-icons-png.flaticon.com/512/908/908193.png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4715096" y="3547589"/>
            <a:ext cx="771277" cy="7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"/>
          <p:cNvSpPr txBox="1">
            <a:spLocks noGrp="1"/>
          </p:cNvSpPr>
          <p:nvPr>
            <p:ph type="title"/>
          </p:nvPr>
        </p:nvSpPr>
        <p:spPr>
          <a:xfrm>
            <a:off x="4257982" y="840347"/>
            <a:ext cx="3742470" cy="43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fr-FR" sz="2000"/>
              <a:t>This is not a financial advice</a:t>
            </a:r>
            <a:endParaRPr sz="2000"/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5017" y="2747471"/>
            <a:ext cx="1331986" cy="133198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2720418" y="4533705"/>
            <a:ext cx="315052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0,1 </a:t>
            </a:r>
            <a:r>
              <a:rPr lang="fr-FR" sz="20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Bitcoin</a:t>
            </a:r>
            <a:r>
              <a:rPr lang="fr-FR" sz="18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fr-FR" sz="14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fr-FR" sz="18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2000$)</a:t>
            </a:r>
            <a:br>
              <a:rPr lang="fr-FR" sz="18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stored in a Trezor key (not on </a:t>
            </a:r>
            <a:r>
              <a:rPr lang="fr-FR" sz="1800" strike="sng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Ledger</a:t>
            </a:r>
            <a:r>
              <a:rPr lang="fr-FR" sz="1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) or in a phone app (e.g. BlueWallet for LN)</a:t>
            </a:r>
            <a:endParaRPr sz="18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7" descr="Emoji Phone Transparent Png - Transparent Background Mobile Logo Png ..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64741" y="3222552"/>
            <a:ext cx="956991" cy="109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6">
            <a:alphaModFix/>
          </a:blip>
          <a:srcRect r="71513"/>
          <a:stretch/>
        </p:blipFill>
        <p:spPr>
          <a:xfrm>
            <a:off x="7671144" y="2782975"/>
            <a:ext cx="1388693" cy="129648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 txBox="1"/>
          <p:nvPr/>
        </p:nvSpPr>
        <p:spPr>
          <a:xfrm>
            <a:off x="9996821" y="3223597"/>
            <a:ext cx="1905965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App : </a:t>
            </a:r>
            <a:r>
              <a:rPr lang="fr-FR" sz="1800" b="1" u="sng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CakeWallet</a:t>
            </a:r>
            <a:br>
              <a:rPr lang="fr-FR" sz="16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br>
              <a:rPr lang="fr-FR" sz="16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b="1" u="sng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Monerujo.io</a:t>
            </a:r>
            <a:endParaRPr sz="1600" b="1" dirty="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9759153" y="2022085"/>
            <a:ext cx="2292492" cy="124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His</a:t>
            </a:r>
            <a:r>
              <a:rPr lang="fr-FR" sz="18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money in </a:t>
            </a:r>
            <a:r>
              <a:rPr lang="fr-FR" sz="18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Monero</a:t>
            </a:r>
            <a:r>
              <a:rPr lang="fr-FR" sz="18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anonymous</a:t>
            </a:r>
            <a:r>
              <a:rPr lang="fr-FR" sz="18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fr-FR" sz="1800" b="1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unseizable</a:t>
            </a:r>
            <a:r>
              <a:rPr lang="fr-FR" sz="18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!</a:t>
            </a:r>
            <a:endParaRPr sz="1800" dirty="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5662555" y="3222552"/>
            <a:ext cx="1768147" cy="4961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3C6E7"/>
          </a:solidFill>
          <a:ln w="127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528791" y="4533705"/>
            <a:ext cx="183598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Gold - Silver -</a:t>
            </a:r>
            <a:r>
              <a:rPr lang="fr-FR" sz="1800" b="1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Swiss</a:t>
            </a:r>
            <a:r>
              <a:rPr lang="fr-FR" sz="18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Franc - </a:t>
            </a:r>
            <a:r>
              <a:rPr lang="fr-FR" sz="1800" b="1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Ruble</a:t>
            </a:r>
            <a:r>
              <a:rPr lang="fr-FR" sz="18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- Yuan…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stored</a:t>
            </a:r>
            <a:r>
              <a:rPr lang="fr-FR" sz="18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in a </a:t>
            </a:r>
            <a:r>
              <a:rPr lang="fr-FR" sz="18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safe</a:t>
            </a:r>
            <a:endParaRPr sz="1800" dirty="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2720418" y="2990069"/>
            <a:ext cx="5910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54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389326" y="1499595"/>
            <a:ext cx="514747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Store of value</a:t>
            </a:r>
            <a:endParaRPr sz="2600" dirty="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7012315" y="1551793"/>
            <a:ext cx="3236435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Exchange money </a:t>
            </a:r>
            <a:r>
              <a:rPr lang="fr-FR" sz="2600" dirty="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anti-CBDC</a:t>
            </a:r>
            <a:r>
              <a:rPr lang="fr-FR" sz="26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 dirty="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7262516" y="4551258"/>
            <a:ext cx="261049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fr-FR" sz="2000" b="1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Monero</a:t>
            </a:r>
            <a:r>
              <a:rPr lang="fr-FR" sz="18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fr-FR" sz="14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fr-FR" sz="18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300$)</a:t>
            </a:r>
            <a:br>
              <a:rPr lang="fr-FR" sz="18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stored</a:t>
            </a:r>
            <a:r>
              <a:rPr lang="fr-FR" sz="18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fr-FR" sz="18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his</a:t>
            </a:r>
            <a:r>
              <a:rPr lang="fr-FR" sz="18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phone app, </a:t>
            </a:r>
            <a:r>
              <a:rPr lang="fr-FR" sz="18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ready</a:t>
            </a:r>
            <a:r>
              <a:rPr lang="fr-FR" sz="18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fr-FR" sz="18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fr-FR" sz="18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spent</a:t>
            </a:r>
            <a:r>
              <a:rPr lang="fr-FR" sz="18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800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untraceable</a:t>
            </a:r>
            <a:r>
              <a:rPr lang="fr-FR" sz="18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!</a:t>
            </a:r>
            <a:endParaRPr sz="1800" dirty="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7" descr="Green Check Mark Logo Template Illustration Design. Vector EPS 10 ..."/>
          <p:cNvPicPr preferRelativeResize="0"/>
          <p:nvPr/>
        </p:nvPicPr>
        <p:blipFill rotWithShape="1">
          <a:blip r:embed="rId8">
            <a:alphaModFix/>
          </a:blip>
          <a:srcRect l="24893" t="20990" r="19547" b="22351"/>
          <a:stretch/>
        </p:blipFill>
        <p:spPr>
          <a:xfrm>
            <a:off x="9393810" y="3492852"/>
            <a:ext cx="391611" cy="3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"/>
          <p:cNvSpPr txBox="1"/>
          <p:nvPr/>
        </p:nvSpPr>
        <p:spPr>
          <a:xfrm>
            <a:off x="1078504" y="261646"/>
            <a:ext cx="9959860" cy="71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</a:t>
            </a:r>
            <a:r>
              <a:rPr lang="fr-FR" sz="3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fr-FR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3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own</a:t>
            </a:r>
            <a:r>
              <a:rPr lang="fr-FR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3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bank</a:t>
            </a:r>
            <a:r>
              <a:rPr lang="fr-FR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fr-FR" sz="3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fr-FR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Mr. </a:t>
            </a:r>
            <a:r>
              <a:rPr lang="fr-FR" sz="3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Smith's</a:t>
            </a:r>
            <a:r>
              <a:rPr lang="fr-FR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anti-CBDC </a:t>
            </a:r>
            <a:r>
              <a:rPr lang="fr-FR" sz="3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savings</a:t>
            </a:r>
            <a:endParaRPr sz="3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7" descr="Piece 5 Francs Suisse 1968 - Dezi Jud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8012" y="3423368"/>
            <a:ext cx="900550" cy="9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8507" y="3433491"/>
            <a:ext cx="900550" cy="90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 descr="Nouvelle pièce japonaise de 500 yens 1Pc 2021/11/1 émise Air | Etsy"/>
          <p:cNvPicPr preferRelativeResize="0"/>
          <p:nvPr/>
        </p:nvPicPr>
        <p:blipFill rotWithShape="1">
          <a:blip r:embed="rId11">
            <a:alphaModFix/>
          </a:blip>
          <a:srcRect l="50216" t="13356" b="9755"/>
          <a:stretch/>
        </p:blipFill>
        <p:spPr>
          <a:xfrm>
            <a:off x="1470574" y="3416088"/>
            <a:ext cx="970644" cy="95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 descr="https://imgs.search.brave.com/f6udgx-JjyHOkYyYMhgimhmE-PNsAiPMRnW34zsnTdY/rs:fit:474:225:1/g:ce/aHR0cHM6Ly90c2Uy/Lm1tLmJpbmcubmV0/L3RoP2lkPU9JUC5p/STFnTDZzRVBFS3JP/RGJxNzd4VjZ3SGFI/YSZwaWQ9QXBp"/>
          <p:cNvPicPr preferRelativeResize="0"/>
          <p:nvPr/>
        </p:nvPicPr>
        <p:blipFill rotWithShape="1">
          <a:blip r:embed="rId12">
            <a:alphaModFix amt="70000"/>
          </a:blip>
          <a:srcRect/>
          <a:stretch/>
        </p:blipFill>
        <p:spPr>
          <a:xfrm>
            <a:off x="1060177" y="2128948"/>
            <a:ext cx="1329671" cy="1329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7"/>
          <p:cNvCxnSpPr/>
          <p:nvPr/>
        </p:nvCxnSpPr>
        <p:spPr>
          <a:xfrm>
            <a:off x="477007" y="2005632"/>
            <a:ext cx="4819396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7" descr="Gold Bar Icon #61843 - Free Icons Library"/>
          <p:cNvPicPr preferRelativeResize="0"/>
          <p:nvPr/>
        </p:nvPicPr>
        <p:blipFill rotWithShape="1">
          <a:blip r:embed="rId13">
            <a:alphaModFix amt="70000"/>
          </a:blip>
          <a:srcRect/>
          <a:stretch/>
        </p:blipFill>
        <p:spPr>
          <a:xfrm>
            <a:off x="379137" y="2137367"/>
            <a:ext cx="1350221" cy="13502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7"/>
          <p:cNvCxnSpPr/>
          <p:nvPr/>
        </p:nvCxnSpPr>
        <p:spPr>
          <a:xfrm flipH="1">
            <a:off x="331431" y="1999989"/>
            <a:ext cx="149654" cy="17666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" name="Google Shape;210;p7"/>
          <p:cNvCxnSpPr/>
          <p:nvPr/>
        </p:nvCxnSpPr>
        <p:spPr>
          <a:xfrm>
            <a:off x="5304354" y="2004030"/>
            <a:ext cx="149654" cy="17666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1" name="Google Shape;211;p7"/>
          <p:cNvCxnSpPr/>
          <p:nvPr/>
        </p:nvCxnSpPr>
        <p:spPr>
          <a:xfrm>
            <a:off x="7509396" y="2007940"/>
            <a:ext cx="2087134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2" name="Google Shape;212;p7"/>
          <p:cNvCxnSpPr/>
          <p:nvPr/>
        </p:nvCxnSpPr>
        <p:spPr>
          <a:xfrm flipH="1">
            <a:off x="7359742" y="2018680"/>
            <a:ext cx="149654" cy="17666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3" name="Google Shape;213;p7"/>
          <p:cNvCxnSpPr/>
          <p:nvPr/>
        </p:nvCxnSpPr>
        <p:spPr>
          <a:xfrm>
            <a:off x="9596530" y="1995499"/>
            <a:ext cx="149654" cy="17666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p7"/>
          <p:cNvSpPr txBox="1"/>
          <p:nvPr/>
        </p:nvSpPr>
        <p:spPr>
          <a:xfrm rot="-5400000">
            <a:off x="10562627" y="632655"/>
            <a:ext cx="1930703" cy="54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</a:pPr>
            <a:r>
              <a:rPr lang="fr-FR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@SortieDeBanque</a:t>
            </a:r>
            <a:br>
              <a:rPr lang="fr-FR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– 01/23 – v2.6</a:t>
            </a:r>
            <a:endParaRPr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9671357" y="4344185"/>
            <a:ext cx="2546635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i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More than 5000+ physical merchants available in US/UK via gift cards </a:t>
            </a:r>
            <a:br>
              <a:rPr lang="fr-FR" sz="1600" i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i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in-app or </a:t>
            </a:r>
            <a:br>
              <a:rPr lang="fr-FR" sz="1600" i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BitRefill.com</a:t>
            </a:r>
            <a:br>
              <a:rPr lang="fr-FR" sz="18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8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i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+ virtual Visa cards </a:t>
            </a:r>
            <a:r>
              <a:rPr lang="fr-FR" sz="18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CoinDebit.io</a:t>
            </a:r>
            <a:endParaRPr sz="1600" i="1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3170938" y="5813802"/>
            <a:ext cx="271694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i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LN = Lightning Network </a:t>
            </a:r>
            <a:br>
              <a:rPr lang="fr-FR" sz="1500" i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500" i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= instant Bitcoin payments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7"/>
          <p:cNvPicPr preferRelativeResize="0"/>
          <p:nvPr/>
        </p:nvPicPr>
        <p:blipFill rotWithShape="1">
          <a:blip r:embed="rId14">
            <a:alphaModFix amt="50000"/>
          </a:blip>
          <a:srcRect/>
          <a:stretch/>
        </p:blipFill>
        <p:spPr>
          <a:xfrm>
            <a:off x="11694396" y="5162295"/>
            <a:ext cx="208390" cy="20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7"/>
          <p:cNvPicPr preferRelativeResize="0"/>
          <p:nvPr/>
        </p:nvPicPr>
        <p:blipFill rotWithShape="1">
          <a:blip r:embed="rId14">
            <a:alphaModFix amt="50000"/>
          </a:blip>
          <a:srcRect/>
          <a:stretch/>
        </p:blipFill>
        <p:spPr>
          <a:xfrm>
            <a:off x="5157461" y="5860822"/>
            <a:ext cx="208390" cy="20839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"/>
          <p:cNvSpPr/>
          <p:nvPr/>
        </p:nvSpPr>
        <p:spPr>
          <a:xfrm>
            <a:off x="3909508" y="2303754"/>
            <a:ext cx="13012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5E78BA"/>
                </a:solidFill>
                <a:latin typeface="Arial"/>
                <a:ea typeface="Arial"/>
                <a:cs typeface="Arial"/>
                <a:sym typeface="Arial"/>
              </a:rPr>
              <a:t>30% ?</a:t>
            </a:r>
            <a:endParaRPr sz="2000" b="1" dirty="0">
              <a:solidFill>
                <a:srgbClr val="5E78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8031753" y="2412367"/>
            <a:ext cx="11148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5E78BA"/>
                </a:solidFill>
                <a:latin typeface="Arial"/>
                <a:ea typeface="Arial"/>
                <a:cs typeface="Arial"/>
                <a:sym typeface="Arial"/>
              </a:rPr>
              <a:t>10% ?</a:t>
            </a:r>
            <a:endParaRPr dirty="0"/>
          </a:p>
        </p:txBody>
      </p:sp>
      <p:pic>
        <p:nvPicPr>
          <p:cNvPr id="221" name="Google Shape;221;p7"/>
          <p:cNvPicPr preferRelativeResize="0"/>
          <p:nvPr/>
        </p:nvPicPr>
        <p:blipFill rotWithShape="1">
          <a:blip r:embed="rId14">
            <a:alphaModFix amt="50000"/>
          </a:blip>
          <a:srcRect/>
          <a:stretch/>
        </p:blipFill>
        <p:spPr>
          <a:xfrm>
            <a:off x="11715052" y="6171861"/>
            <a:ext cx="208390" cy="20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 txBox="1">
            <a:spLocks noGrp="1"/>
          </p:cNvSpPr>
          <p:nvPr>
            <p:ph type="title"/>
          </p:nvPr>
        </p:nvSpPr>
        <p:spPr>
          <a:xfrm>
            <a:off x="1335590" y="78510"/>
            <a:ext cx="10045810" cy="50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/>
              <a:t>Allocation examples - Mr. Smith's savings</a:t>
            </a:r>
            <a:endParaRPr sz="3600"/>
          </a:p>
        </p:txBody>
      </p:sp>
      <p:sp>
        <p:nvSpPr>
          <p:cNvPr id="227" name="Google Shape;227;p8"/>
          <p:cNvSpPr txBox="1"/>
          <p:nvPr/>
        </p:nvSpPr>
        <p:spPr>
          <a:xfrm>
            <a:off x="1304156" y="583222"/>
            <a:ext cx="10424069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Disclaimer – 25 Aug. 2022 : </a:t>
            </a:r>
            <a:r>
              <a:rPr lang="fr-FR" sz="1600" dirty="0">
                <a:solidFill>
                  <a:schemeClr val="dk1"/>
                </a:solidFill>
              </a:rPr>
              <a:t>the </a:t>
            </a:r>
            <a:r>
              <a:rPr lang="fr-FR" sz="1600" dirty="0" err="1">
                <a:solidFill>
                  <a:schemeClr val="dk1"/>
                </a:solidFill>
              </a:rPr>
              <a:t>markets</a:t>
            </a:r>
            <a:r>
              <a:rPr lang="fr-FR" sz="1600" dirty="0">
                <a:solidFill>
                  <a:schemeClr val="dk1"/>
                </a:solidFill>
              </a:rPr>
              <a:t> are </a:t>
            </a:r>
            <a:r>
              <a:rPr lang="fr-FR" sz="1600" dirty="0" err="1">
                <a:solidFill>
                  <a:schemeClr val="dk1"/>
                </a:solidFill>
              </a:rPr>
              <a:t>ready</a:t>
            </a:r>
            <a:r>
              <a:rPr lang="fr-FR" sz="1600" dirty="0">
                <a:solidFill>
                  <a:schemeClr val="dk1"/>
                </a:solidFill>
              </a:rPr>
              <a:t> to </a:t>
            </a:r>
            <a:r>
              <a:rPr lang="fr-FR" sz="1600" dirty="0" err="1">
                <a:solidFill>
                  <a:schemeClr val="dk1"/>
                </a:solidFill>
              </a:rPr>
              <a:t>fall</a:t>
            </a:r>
            <a:r>
              <a:rPr lang="fr-FR" sz="1600" dirty="0">
                <a:solidFill>
                  <a:schemeClr val="dk1"/>
                </a:solidFill>
              </a:rPr>
              <a:t>, </a:t>
            </a:r>
            <a:r>
              <a:rPr lang="fr-FR" sz="1600" dirty="0" err="1">
                <a:solidFill>
                  <a:schemeClr val="dk1"/>
                </a:solidFill>
              </a:rPr>
              <a:t>see</a:t>
            </a:r>
            <a:r>
              <a:rPr lang="fr-FR" sz="1600" dirty="0">
                <a:solidFill>
                  <a:schemeClr val="dk1"/>
                </a:solidFill>
              </a:rPr>
              <a:t> end of Internet </a:t>
            </a:r>
            <a:r>
              <a:rPr lang="fr-FR" sz="1600" dirty="0" err="1">
                <a:solidFill>
                  <a:schemeClr val="dk1"/>
                </a:solidFill>
              </a:rPr>
              <a:t>bubble</a:t>
            </a:r>
            <a:r>
              <a:rPr lang="fr-FR" sz="1600" dirty="0">
                <a:solidFill>
                  <a:schemeClr val="dk1"/>
                </a:solidFill>
              </a:rPr>
              <a:t> in 2001 + pre-WW3 situation. So </a:t>
            </a:r>
            <a:r>
              <a:rPr lang="fr-FR" sz="1600" dirty="0" err="1">
                <a:solidFill>
                  <a:schemeClr val="dk1"/>
                </a:solidFill>
              </a:rPr>
              <a:t>expect</a:t>
            </a:r>
            <a:r>
              <a:rPr lang="fr-FR" sz="1600" dirty="0">
                <a:solidFill>
                  <a:schemeClr val="dk1"/>
                </a:solidFill>
              </a:rPr>
              <a:t> </a:t>
            </a:r>
            <a:r>
              <a:rPr lang="fr-FR" sz="1600" dirty="0" err="1">
                <a:solidFill>
                  <a:schemeClr val="dk1"/>
                </a:solidFill>
              </a:rPr>
              <a:t>great</a:t>
            </a:r>
            <a:r>
              <a:rPr lang="fr-FR" sz="1600" dirty="0">
                <a:solidFill>
                  <a:schemeClr val="dk1"/>
                </a:solidFill>
              </a:rPr>
              <a:t> </a:t>
            </a:r>
            <a:r>
              <a:rPr lang="fr-FR" sz="1600" dirty="0" err="1">
                <a:solidFill>
                  <a:schemeClr val="dk1"/>
                </a:solidFill>
              </a:rPr>
              <a:t>volatility</a:t>
            </a:r>
            <a:r>
              <a:rPr lang="fr-FR" sz="1600" dirty="0">
                <a:solidFill>
                  <a:schemeClr val="dk1"/>
                </a:solidFill>
              </a:rPr>
              <a:t> (</a:t>
            </a:r>
            <a:r>
              <a:rPr lang="fr-FR" sz="1600" dirty="0" err="1">
                <a:solidFill>
                  <a:schemeClr val="dk1"/>
                </a:solidFill>
              </a:rPr>
              <a:t>price</a:t>
            </a:r>
            <a:r>
              <a:rPr lang="fr-FR" sz="1600" dirty="0">
                <a:solidFill>
                  <a:schemeClr val="dk1"/>
                </a:solidFill>
              </a:rPr>
              <a:t> actions can </a:t>
            </a:r>
            <a:r>
              <a:rPr lang="fr-FR" sz="1600" dirty="0" err="1">
                <a:solidFill>
                  <a:schemeClr val="dk1"/>
                </a:solidFill>
              </a:rPr>
              <a:t>be</a:t>
            </a:r>
            <a:r>
              <a:rPr lang="fr-FR" sz="1600" dirty="0">
                <a:solidFill>
                  <a:schemeClr val="dk1"/>
                </a:solidFill>
              </a:rPr>
              <a:t> </a:t>
            </a:r>
            <a:r>
              <a:rPr lang="fr-FR" sz="1600" dirty="0" err="1">
                <a:solidFill>
                  <a:schemeClr val="dk1"/>
                </a:solidFill>
              </a:rPr>
              <a:t>divided</a:t>
            </a:r>
            <a:r>
              <a:rPr lang="fr-FR" sz="1600" dirty="0">
                <a:solidFill>
                  <a:schemeClr val="dk1"/>
                </a:solidFill>
              </a:rPr>
              <a:t> by 2 or more)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28" name="Google Shape;228;p8"/>
          <p:cNvSpPr txBox="1"/>
          <p:nvPr/>
        </p:nvSpPr>
        <p:spPr>
          <a:xfrm>
            <a:off x="2370533" y="1125134"/>
            <a:ext cx="10868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 i="1">
                <a:solidFill>
                  <a:schemeClr val="dk1"/>
                </a:solidFill>
              </a:rPr>
              <a:t>This is in no financial advice. We use BTC/XMR primarily for their technical/practical interest</a:t>
            </a:r>
            <a:endParaRPr sz="1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9" name="Google Shape;229;p8"/>
          <p:cNvGraphicFramePr/>
          <p:nvPr>
            <p:extLst>
              <p:ext uri="{D42A27DB-BD31-4B8C-83A1-F6EECF244321}">
                <p14:modId xmlns:p14="http://schemas.microsoft.com/office/powerpoint/2010/main" val="958194139"/>
              </p:ext>
            </p:extLst>
          </p:nvPr>
        </p:nvGraphicFramePr>
        <p:xfrm>
          <a:off x="1304156" y="1471871"/>
          <a:ext cx="9363825" cy="5102295"/>
        </p:xfrm>
        <a:graphic>
          <a:graphicData uri="http://schemas.openxmlformats.org/drawingml/2006/table">
            <a:tbl>
              <a:tblPr firstRow="1" bandRow="1">
                <a:noFill/>
                <a:tableStyleId>{65A2C9F5-F12C-44E6-B8FB-37692A88229B}</a:tableStyleId>
              </a:tblPr>
              <a:tblGrid>
                <a:gridCol w="212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D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D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Votre profil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8D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D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D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7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Where</a:t>
                      </a:r>
                      <a:endParaRPr sz="1700" b="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8D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D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D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D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beginner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8D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3F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intermediary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advanced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Checking </a:t>
                      </a:r>
                      <a:r>
                        <a:rPr lang="fr-FR" sz="1800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account</a:t>
                      </a: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+ </a:t>
                      </a:r>
                      <a:r>
                        <a:rPr lang="fr-FR" sz="1800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saving</a:t>
                      </a:r>
                      <a:r>
                        <a:rPr lang="fr-FR" sz="18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1800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account</a:t>
                      </a:r>
                      <a:r>
                        <a:rPr lang="fr-FR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18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in $ or €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bank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8D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60%</a:t>
                      </a:r>
                      <a:endParaRPr sz="18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30%</a:t>
                      </a:r>
                      <a:endParaRPr sz="18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10%</a:t>
                      </a:r>
                      <a:endParaRPr sz="18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Gold / Silver /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Metals / Currencies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</a:rPr>
                        <a:t>In a safe</a:t>
                      </a:r>
                      <a:endParaRPr sz="18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Bitcoin (no-KYC !) </a:t>
                      </a:r>
                      <a:br>
                        <a:rPr lang="fr-FR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fr-F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fr-FR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/ </a:t>
                      </a:r>
                      <a:r>
                        <a:rPr lang="fr-F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or</a:t>
                      </a:r>
                      <a:r>
                        <a:rPr lang="fr-FR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Monero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>
                          <a:solidFill>
                            <a:srgbClr val="385623"/>
                          </a:solidFill>
                        </a:rPr>
                        <a:t>Hardware wallet</a:t>
                      </a:r>
                      <a:endParaRPr sz="1800" b="1" u="none" strike="noStrike" cap="none">
                        <a:solidFill>
                          <a:srgbClr val="385623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i="0" u="none" strike="noStrike" cap="none">
                          <a:solidFill>
                            <a:srgbClr val="3856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30%</a:t>
                      </a:r>
                      <a:endParaRPr sz="1800" b="1" i="0" u="none" strike="noStrike" cap="none">
                        <a:solidFill>
                          <a:srgbClr val="3856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i="0" u="none" strike="noStrike" cap="none">
                          <a:solidFill>
                            <a:srgbClr val="38562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50%</a:t>
                      </a:r>
                      <a:endParaRPr sz="1800" b="1" i="0" u="none" strike="noStrike" cap="none">
                        <a:solidFill>
                          <a:srgbClr val="38562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Bitcoin (no-KYC !) </a:t>
                      </a:r>
                      <a:br>
                        <a:rPr lang="fr-FR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fr-F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fr-FR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/ </a:t>
                      </a:r>
                      <a:r>
                        <a:rPr lang="fr-FR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or</a:t>
                      </a:r>
                      <a:r>
                        <a:rPr lang="fr-FR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Monero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>
                          <a:solidFill>
                            <a:srgbClr val="1F3864"/>
                          </a:solidFill>
                        </a:rPr>
                        <a:t>hot mobile wallet</a:t>
                      </a:r>
                      <a:endParaRPr sz="1800" b="1" u="none" strike="noStrike" cap="none">
                        <a:solidFill>
                          <a:srgbClr val="1F3864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i="0" u="none" strike="noStrike" cap="none">
                          <a:solidFill>
                            <a:srgbClr val="1E4E7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i="0" u="none" strike="noStrike" cap="none">
                          <a:solidFill>
                            <a:srgbClr val="1E4E7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i="0" u="none" strike="noStrike" cap="none">
                          <a:solidFill>
                            <a:srgbClr val="1E4E7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Cash $ or €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b="1">
                          <a:solidFill>
                            <a:srgbClr val="000000"/>
                          </a:solidFill>
                        </a:rPr>
                        <a:t>on hand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 </a:t>
                      </a:r>
                      <a:r>
                        <a:rPr lang="fr-FR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–</a:t>
                      </a:r>
                      <a:r>
                        <a:rPr lang="fr-FR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200$ mini</a:t>
                      </a:r>
                      <a:endParaRPr sz="1600" b="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 </a:t>
                      </a:r>
                      <a:r>
                        <a:rPr lang="fr-FR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–</a:t>
                      </a:r>
                      <a:r>
                        <a:rPr lang="fr-FR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200$ mini</a:t>
                      </a:r>
                      <a:endParaRPr sz="1600" b="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 </a:t>
                      </a:r>
                      <a:r>
                        <a:rPr lang="fr-FR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–</a:t>
                      </a:r>
                      <a:r>
                        <a:rPr lang="fr-FR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200$ mini</a:t>
                      </a:r>
                      <a:endParaRPr sz="1600" b="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30" name="Google Shape;230;p8"/>
          <p:cNvPicPr preferRelativeResize="0"/>
          <p:nvPr/>
        </p:nvPicPr>
        <p:blipFill rotWithShape="1">
          <a:blip r:embed="rId3">
            <a:alphaModFix/>
          </a:blip>
          <a:srcRect r="71513"/>
          <a:stretch/>
        </p:blipFill>
        <p:spPr>
          <a:xfrm>
            <a:off x="646942" y="4538233"/>
            <a:ext cx="503235" cy="469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169" y="4360827"/>
            <a:ext cx="482686" cy="48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 rotWithShape="1">
          <a:blip r:embed="rId3">
            <a:alphaModFix/>
          </a:blip>
          <a:srcRect r="71513"/>
          <a:stretch/>
        </p:blipFill>
        <p:spPr>
          <a:xfrm>
            <a:off x="620404" y="5430410"/>
            <a:ext cx="503235" cy="469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706" y="5261304"/>
            <a:ext cx="482686" cy="48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 descr="Piece 5 Francs Suisse 1968 - Dezi Jud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430" y="3692704"/>
            <a:ext cx="380888" cy="38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8780" y="3701307"/>
            <a:ext cx="380888" cy="38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8" descr="https://imgs.search.brave.com/f6udgx-JjyHOkYyYMhgimhmE-PNsAiPMRnW34zsnTdY/rs:fit:474:225:1/g:ce/aHR0cHM6Ly90c2Uy/Lm1tLmJpbmcubmV0/L3RoP2lkPU9JUC5p/STFnTDZzRVBFS3JP/RGJxNzd4VjZ3SGFI/YSZwaWQ9QXBp"/>
          <p:cNvPicPr preferRelativeResize="0"/>
          <p:nvPr/>
        </p:nvPicPr>
        <p:blipFill rotWithShape="1">
          <a:blip r:embed="rId7">
            <a:alphaModFix amt="70000"/>
          </a:blip>
          <a:srcRect/>
          <a:stretch/>
        </p:blipFill>
        <p:spPr>
          <a:xfrm>
            <a:off x="531168" y="3247283"/>
            <a:ext cx="589711" cy="58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8" descr="Gold Bar Icon #61843 - Free Icons Library"/>
          <p:cNvPicPr preferRelativeResize="0"/>
          <p:nvPr/>
        </p:nvPicPr>
        <p:blipFill rotWithShape="1">
          <a:blip r:embed="rId8">
            <a:alphaModFix amt="70000"/>
          </a:blip>
          <a:srcRect/>
          <a:stretch/>
        </p:blipFill>
        <p:spPr>
          <a:xfrm>
            <a:off x="267964" y="3279625"/>
            <a:ext cx="598825" cy="5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" descr="Euro argent plat glyphe icône image libre de droit par ahasoft © #121126228"/>
          <p:cNvPicPr preferRelativeResize="0"/>
          <p:nvPr/>
        </p:nvPicPr>
        <p:blipFill rotWithShape="1">
          <a:blip r:embed="rId9">
            <a:alphaModFix/>
          </a:blip>
          <a:srcRect l="2135" t="9227" r="-1" b="11059"/>
          <a:stretch/>
        </p:blipFill>
        <p:spPr>
          <a:xfrm>
            <a:off x="464933" y="6091542"/>
            <a:ext cx="586042" cy="47734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8"/>
          <p:cNvSpPr txBox="1"/>
          <p:nvPr/>
        </p:nvSpPr>
        <p:spPr>
          <a:xfrm rot="-5400000">
            <a:off x="-425365" y="773249"/>
            <a:ext cx="1930703" cy="54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</a:pPr>
            <a:r>
              <a:rPr lang="fr-FR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@SortieDeBanque</a:t>
            </a:r>
            <a:br>
              <a:rPr lang="fr-FR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– 08/22 – </a:t>
            </a:r>
            <a:r>
              <a:rPr lang="fr-FR" sz="16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v1.1</a:t>
            </a:r>
            <a:endParaRPr sz="1600" b="1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 txBox="1"/>
          <p:nvPr/>
        </p:nvSpPr>
        <p:spPr>
          <a:xfrm>
            <a:off x="10735558" y="4420551"/>
            <a:ext cx="14334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>
                <a:solidFill>
                  <a:srgbClr val="1E4E79"/>
                </a:solidFill>
              </a:rPr>
              <a:t>Example of distribution:</a:t>
            </a:r>
            <a:endParaRPr sz="1600">
              <a:solidFill>
                <a:srgbClr val="1E4E7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>
                <a:solidFill>
                  <a:srgbClr val="1E4E79"/>
                </a:solidFill>
              </a:rPr>
              <a:t> 0.1 BTC and </a:t>
            </a:r>
            <a:endParaRPr sz="1600">
              <a:solidFill>
                <a:srgbClr val="1E4E7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>
                <a:solidFill>
                  <a:srgbClr val="1E4E79"/>
                </a:solidFill>
              </a:rPr>
              <a:t> 3.0 Xmr, </a:t>
            </a:r>
            <a:endParaRPr sz="1600">
              <a:solidFill>
                <a:srgbClr val="1E4E7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>
                <a:solidFill>
                  <a:srgbClr val="1E4E79"/>
                </a:solidFill>
              </a:rPr>
              <a:t>or 75/25%.</a:t>
            </a:r>
            <a:endParaRPr sz="1600">
              <a:solidFill>
                <a:srgbClr val="1E4E79"/>
              </a:solidFill>
            </a:endParaRPr>
          </a:p>
        </p:txBody>
      </p:sp>
      <p:cxnSp>
        <p:nvCxnSpPr>
          <p:cNvPr id="241" name="Google Shape;241;p8"/>
          <p:cNvCxnSpPr/>
          <p:nvPr/>
        </p:nvCxnSpPr>
        <p:spPr>
          <a:xfrm>
            <a:off x="10692016" y="4145362"/>
            <a:ext cx="0" cy="18720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2" name="Google Shape;242;p8"/>
          <p:cNvSpPr txBox="1"/>
          <p:nvPr/>
        </p:nvSpPr>
        <p:spPr>
          <a:xfrm>
            <a:off x="10668002" y="6074183"/>
            <a:ext cx="1580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1E4E79"/>
                </a:solidFill>
              </a:rPr>
              <a:t>In case of bankrun/limits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10682516" y="3414406"/>
            <a:ext cx="1580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1E4E79"/>
                </a:solidFill>
              </a:rPr>
              <a:t>Ideally within easy reach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2001" y="1082762"/>
            <a:ext cx="2812112" cy="160325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 txBox="1"/>
          <p:nvPr/>
        </p:nvSpPr>
        <p:spPr>
          <a:xfrm>
            <a:off x="2352684" y="70210"/>
            <a:ext cx="7967540" cy="82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3"/>
              <a:buFont typeface="Arial"/>
              <a:buNone/>
            </a:pPr>
            <a:r>
              <a:rPr lang="fr-FR" sz="3200" dirty="0" err="1">
                <a:solidFill>
                  <a:schemeClr val="dk1"/>
                </a:solidFill>
              </a:rPr>
              <a:t>Who</a:t>
            </a:r>
            <a:r>
              <a:rPr lang="fr-FR" sz="3200" dirty="0">
                <a:solidFill>
                  <a:schemeClr val="dk1"/>
                </a:solidFill>
              </a:rPr>
              <a:t> can </a:t>
            </a:r>
            <a:r>
              <a:rPr lang="fr-FR" sz="3200" dirty="0" err="1">
                <a:solidFill>
                  <a:schemeClr val="dk1"/>
                </a:solidFill>
              </a:rPr>
              <a:t>see</a:t>
            </a:r>
            <a:r>
              <a:rPr lang="fr-FR" sz="3200" dirty="0">
                <a:solidFill>
                  <a:schemeClr val="dk1"/>
                </a:solidFill>
              </a:rPr>
              <a:t> the </a:t>
            </a:r>
            <a:r>
              <a:rPr lang="fr-FR" sz="3200" dirty="0" err="1">
                <a:solidFill>
                  <a:schemeClr val="dk1"/>
                </a:solidFill>
              </a:rPr>
              <a:t>payments</a:t>
            </a:r>
            <a:r>
              <a:rPr lang="fr-FR" sz="3200" dirty="0">
                <a:solidFill>
                  <a:schemeClr val="dk1"/>
                </a:solidFill>
              </a:rPr>
              <a:t> </a:t>
            </a:r>
            <a:r>
              <a:rPr lang="fr-FR" sz="3200" dirty="0" err="1">
                <a:solidFill>
                  <a:schemeClr val="dk1"/>
                </a:solidFill>
              </a:rPr>
              <a:t>you</a:t>
            </a:r>
            <a:r>
              <a:rPr lang="fr-FR" sz="3200" dirty="0">
                <a:solidFill>
                  <a:schemeClr val="dk1"/>
                </a:solidFill>
              </a:rPr>
              <a:t> </a:t>
            </a:r>
            <a:r>
              <a:rPr lang="fr-FR" sz="3200" dirty="0" err="1">
                <a:solidFill>
                  <a:schemeClr val="dk1"/>
                </a:solidFill>
              </a:rPr>
              <a:t>make</a:t>
            </a:r>
            <a:r>
              <a:rPr lang="fr-FR" sz="3200" dirty="0">
                <a:solidFill>
                  <a:schemeClr val="dk1"/>
                </a:solidFill>
              </a:rPr>
              <a:t>?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958885" y="1048686"/>
            <a:ext cx="4684827" cy="103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6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 sz="4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Bitcoin (KYC) :</a:t>
            </a:r>
            <a:br>
              <a:rPr lang="fr-F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9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-FR" sz="2900" dirty="0" err="1">
                <a:solidFill>
                  <a:srgbClr val="C00000"/>
                </a:solidFill>
              </a:rPr>
              <a:t>Fully</a:t>
            </a:r>
            <a:r>
              <a:rPr lang="fr-FR" sz="2900" dirty="0">
                <a:solidFill>
                  <a:srgbClr val="C00000"/>
                </a:solidFill>
              </a:rPr>
              <a:t> </a:t>
            </a:r>
            <a:r>
              <a:rPr lang="fr-FR" sz="2900" dirty="0" err="1">
                <a:solidFill>
                  <a:srgbClr val="C00000"/>
                </a:solidFill>
              </a:rPr>
              <a:t>tracked</a:t>
            </a:r>
            <a:r>
              <a:rPr lang="fr-FR" sz="29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!) </a:t>
            </a:r>
            <a:br>
              <a:rPr lang="fr-FR" sz="29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900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fr-FR" sz="2900" dirty="0">
                <a:solidFill>
                  <a:srgbClr val="2E75B5"/>
                </a:solidFill>
              </a:rPr>
              <a:t>note </a:t>
            </a:r>
            <a:r>
              <a:rPr lang="fr-FR" sz="2900" dirty="0" err="1">
                <a:solidFill>
                  <a:srgbClr val="2E75B5"/>
                </a:solidFill>
              </a:rPr>
              <a:t>it</a:t>
            </a:r>
            <a:r>
              <a:rPr lang="fr-FR" sz="2900" dirty="0">
                <a:solidFill>
                  <a:srgbClr val="2E75B5"/>
                </a:solidFill>
              </a:rPr>
              <a:t> </a:t>
            </a:r>
            <a:r>
              <a:rPr lang="fr-FR" sz="2900" dirty="0" err="1">
                <a:solidFill>
                  <a:srgbClr val="2E75B5"/>
                </a:solidFill>
              </a:rPr>
              <a:t>is</a:t>
            </a:r>
            <a:r>
              <a:rPr lang="fr-FR" sz="2900" dirty="0">
                <a:solidFill>
                  <a:srgbClr val="2E75B5"/>
                </a:solidFill>
              </a:rPr>
              <a:t> possible to </a:t>
            </a:r>
            <a:r>
              <a:rPr lang="fr-FR" sz="2900" dirty="0" err="1">
                <a:solidFill>
                  <a:srgbClr val="2E75B5"/>
                </a:solidFill>
              </a:rPr>
              <a:t>blur</a:t>
            </a:r>
            <a:r>
              <a:rPr lang="fr-FR" sz="2900" dirty="0">
                <a:solidFill>
                  <a:srgbClr val="2E75B5"/>
                </a:solidFill>
              </a:rPr>
              <a:t> the </a:t>
            </a:r>
            <a:r>
              <a:rPr lang="fr-FR" sz="2900" dirty="0" err="1">
                <a:solidFill>
                  <a:srgbClr val="2E75B5"/>
                </a:solidFill>
              </a:rPr>
              <a:t>tracks</a:t>
            </a:r>
            <a:r>
              <a:rPr lang="fr-FR" sz="2900" dirty="0">
                <a:solidFill>
                  <a:srgbClr val="2E75B5"/>
                </a:solidFill>
              </a:rPr>
              <a:t> </a:t>
            </a:r>
            <a:r>
              <a:rPr lang="fr-FR" sz="2900" dirty="0" err="1">
                <a:solidFill>
                  <a:srgbClr val="2E75B5"/>
                </a:solidFill>
              </a:rPr>
              <a:t>with</a:t>
            </a:r>
            <a:r>
              <a:rPr lang="fr-FR" sz="2900" dirty="0">
                <a:solidFill>
                  <a:srgbClr val="2E75B5"/>
                </a:solidFill>
              </a:rPr>
              <a:t> "</a:t>
            </a:r>
            <a:r>
              <a:rPr lang="fr-FR" sz="2900" dirty="0" err="1">
                <a:solidFill>
                  <a:srgbClr val="2E75B5"/>
                </a:solidFill>
              </a:rPr>
              <a:t>coinjoin</a:t>
            </a:r>
            <a:r>
              <a:rPr lang="fr-FR" sz="2900" dirty="0">
                <a:solidFill>
                  <a:srgbClr val="2E75B5"/>
                </a:solidFill>
              </a:rPr>
              <a:t>" or "</a:t>
            </a:r>
            <a:r>
              <a:rPr lang="fr-FR" sz="2900" dirty="0" err="1">
                <a:solidFill>
                  <a:srgbClr val="2E75B5"/>
                </a:solidFill>
              </a:rPr>
              <a:t>mixing</a:t>
            </a:r>
            <a:r>
              <a:rPr lang="fr-FR" sz="2900" dirty="0">
                <a:solidFill>
                  <a:srgbClr val="2E75B5"/>
                </a:solidFill>
              </a:rPr>
              <a:t>" </a:t>
            </a:r>
            <a:r>
              <a:rPr lang="fr-FR" sz="2900" dirty="0" err="1">
                <a:solidFill>
                  <a:srgbClr val="2E75B5"/>
                </a:solidFill>
              </a:rPr>
              <a:t>tools</a:t>
            </a:r>
            <a:endParaRPr sz="2900" dirty="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958886" y="2059131"/>
            <a:ext cx="3964226" cy="82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fr-F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Bitcoin (no-KYC) :</a:t>
            </a:r>
            <a:br>
              <a:rPr lang="fr-F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0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Pseudonym</a:t>
            </a:r>
            <a:r>
              <a:rPr lang="fr-FR" sz="2000" dirty="0" err="1">
                <a:solidFill>
                  <a:schemeClr val="accent2"/>
                </a:solidFill>
              </a:rPr>
              <a:t>ous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5794236" y="1178679"/>
            <a:ext cx="5433391" cy="139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None/>
            </a:pPr>
            <a:r>
              <a:rPr lang="fr-FR" sz="2400" dirty="0" err="1">
                <a:solidFill>
                  <a:schemeClr val="accent2"/>
                </a:solidFill>
              </a:rPr>
              <a:t>Everyone</a:t>
            </a:r>
            <a:r>
              <a:rPr lang="fr-FR" sz="24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fr-FR" sz="24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000" dirty="0" err="1">
                <a:solidFill>
                  <a:schemeClr val="dk1"/>
                </a:solidFill>
              </a:rPr>
              <a:t>Who</a:t>
            </a:r>
            <a:r>
              <a:rPr lang="fr-FR" sz="2000" dirty="0">
                <a:solidFill>
                  <a:schemeClr val="dk1"/>
                </a:solidFill>
              </a:rPr>
              <a:t> </a:t>
            </a:r>
            <a:r>
              <a:rPr lang="fr-FR" sz="2000" dirty="0" err="1">
                <a:solidFill>
                  <a:schemeClr val="dk1"/>
                </a:solidFill>
              </a:rPr>
              <a:t>you</a:t>
            </a:r>
            <a:r>
              <a:rPr lang="fr-FR" sz="2000" dirty="0">
                <a:solidFill>
                  <a:schemeClr val="dk1"/>
                </a:solidFill>
              </a:rPr>
              <a:t> </a:t>
            </a:r>
            <a:r>
              <a:rPr lang="fr-FR" sz="2000" dirty="0" err="1">
                <a:solidFill>
                  <a:schemeClr val="dk1"/>
                </a:solidFill>
              </a:rPr>
              <a:t>paid</a:t>
            </a:r>
            <a:r>
              <a:rPr lang="fr-FR" sz="2000" dirty="0">
                <a:solidFill>
                  <a:schemeClr val="dk1"/>
                </a:solidFill>
              </a:rPr>
              <a:t>, how </a:t>
            </a:r>
            <a:r>
              <a:rPr lang="fr-FR" sz="2000" dirty="0" err="1">
                <a:solidFill>
                  <a:schemeClr val="dk1"/>
                </a:solidFill>
              </a:rPr>
              <a:t>much</a:t>
            </a:r>
            <a:r>
              <a:rPr lang="fr-FR" sz="2000" dirty="0">
                <a:solidFill>
                  <a:schemeClr val="dk1"/>
                </a:solidFill>
              </a:rPr>
              <a:t>,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fr-FR" sz="2000" dirty="0">
                <a:solidFill>
                  <a:schemeClr val="dk1"/>
                </a:solidFill>
              </a:rPr>
              <a:t>+ the total </a:t>
            </a:r>
            <a:r>
              <a:rPr lang="fr-FR" sz="2000" dirty="0" err="1">
                <a:solidFill>
                  <a:schemeClr val="dk1"/>
                </a:solidFill>
              </a:rPr>
              <a:t>amount</a:t>
            </a:r>
            <a:r>
              <a:rPr lang="fr-FR" sz="2000" dirty="0">
                <a:solidFill>
                  <a:schemeClr val="dk1"/>
                </a:solidFill>
              </a:rPr>
              <a:t> of </a:t>
            </a:r>
            <a:br>
              <a:rPr lang="fr-FR" sz="2000" dirty="0">
                <a:solidFill>
                  <a:schemeClr val="dk1"/>
                </a:solidFill>
              </a:rPr>
            </a:br>
            <a:r>
              <a:rPr lang="fr-FR" sz="2000" dirty="0" err="1">
                <a:solidFill>
                  <a:schemeClr val="dk1"/>
                </a:solidFill>
              </a:rPr>
              <a:t>your</a:t>
            </a:r>
            <a:r>
              <a:rPr lang="fr-FR" sz="2000" dirty="0">
                <a:solidFill>
                  <a:schemeClr val="dk1"/>
                </a:solidFill>
              </a:rPr>
              <a:t> portfolio ⚠️</a:t>
            </a:r>
            <a:r>
              <a:rPr lang="fr-F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932130" y="3662703"/>
            <a:ext cx="3768346" cy="82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fr-FR" sz="2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 (</a:t>
            </a:r>
            <a:r>
              <a:rPr lang="fr-FR" sz="2600" dirty="0" err="1">
                <a:solidFill>
                  <a:schemeClr val="dk1"/>
                </a:solidFill>
              </a:rPr>
              <a:t>Credit</a:t>
            </a:r>
            <a:r>
              <a:rPr lang="fr-FR" sz="2600" dirty="0">
                <a:solidFill>
                  <a:schemeClr val="dk1"/>
                </a:solidFill>
              </a:rPr>
              <a:t> </a:t>
            </a:r>
            <a:r>
              <a:rPr lang="fr-FR" sz="2600" dirty="0" err="1">
                <a:solidFill>
                  <a:schemeClr val="dk1"/>
                </a:solidFill>
              </a:rPr>
              <a:t>Cards</a:t>
            </a:r>
            <a:r>
              <a:rPr lang="fr-FR" sz="2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-FR" sz="2600" dirty="0" err="1">
                <a:solidFill>
                  <a:schemeClr val="dk1"/>
                </a:solidFill>
              </a:rPr>
              <a:t>transfers</a:t>
            </a:r>
            <a:r>
              <a:rPr lang="fr-FR" sz="2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:  </a:t>
            </a:r>
            <a:endParaRPr sz="2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932130" y="4665781"/>
            <a:ext cx="3943274" cy="82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fr-F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 (</a:t>
            </a:r>
            <a:r>
              <a:rPr lang="fr-FR" sz="2800" dirty="0">
                <a:solidFill>
                  <a:schemeClr val="dk1"/>
                </a:solidFill>
              </a:rPr>
              <a:t>notes and</a:t>
            </a:r>
            <a:r>
              <a:rPr lang="fr-F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cash) :  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5764903" y="3678118"/>
            <a:ext cx="5042452" cy="90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fr-FR" sz="2000" dirty="0">
                <a:solidFill>
                  <a:schemeClr val="dk1"/>
                </a:solidFill>
              </a:rPr>
              <a:t>The Bank, the State on </a:t>
            </a:r>
            <a:r>
              <a:rPr lang="fr-FR" sz="2000" dirty="0" err="1">
                <a:solidFill>
                  <a:schemeClr val="dk1"/>
                </a:solidFill>
              </a:rPr>
              <a:t>request</a:t>
            </a:r>
            <a:r>
              <a:rPr lang="fr-FR" sz="2000" dirty="0">
                <a:solidFill>
                  <a:schemeClr val="dk1"/>
                </a:solidFill>
              </a:rPr>
              <a:t>.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fr-FR" sz="2000" dirty="0" err="1">
                <a:solidFill>
                  <a:schemeClr val="dk1"/>
                </a:solidFill>
              </a:rPr>
              <a:t>Who</a:t>
            </a:r>
            <a:r>
              <a:rPr lang="fr-FR" sz="2000" dirty="0">
                <a:solidFill>
                  <a:schemeClr val="dk1"/>
                </a:solidFill>
              </a:rPr>
              <a:t> </a:t>
            </a:r>
            <a:r>
              <a:rPr lang="fr-FR" sz="2000" dirty="0" err="1">
                <a:solidFill>
                  <a:schemeClr val="dk1"/>
                </a:solidFill>
              </a:rPr>
              <a:t>you</a:t>
            </a:r>
            <a:r>
              <a:rPr lang="fr-FR" sz="2000" dirty="0">
                <a:solidFill>
                  <a:schemeClr val="dk1"/>
                </a:solidFill>
              </a:rPr>
              <a:t> </a:t>
            </a:r>
            <a:r>
              <a:rPr lang="fr-FR" sz="2000" dirty="0" err="1">
                <a:solidFill>
                  <a:schemeClr val="dk1"/>
                </a:solidFill>
              </a:rPr>
              <a:t>paid</a:t>
            </a:r>
            <a:r>
              <a:rPr lang="fr-FR" sz="2000" dirty="0">
                <a:solidFill>
                  <a:schemeClr val="dk1"/>
                </a:solidFill>
              </a:rPr>
              <a:t>, how </a:t>
            </a:r>
            <a:r>
              <a:rPr lang="fr-FR" sz="2000" dirty="0" err="1">
                <a:solidFill>
                  <a:schemeClr val="dk1"/>
                </a:solidFill>
              </a:rPr>
              <a:t>much</a:t>
            </a:r>
            <a:r>
              <a:rPr lang="fr-FR" sz="2000" dirty="0">
                <a:solidFill>
                  <a:schemeClr val="dk1"/>
                </a:solidFill>
              </a:rPr>
              <a:t>,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fr-FR" sz="2000" dirty="0">
                <a:solidFill>
                  <a:schemeClr val="dk1"/>
                </a:solidFill>
              </a:rPr>
              <a:t>the total </a:t>
            </a:r>
            <a:r>
              <a:rPr lang="fr-FR" sz="2000" dirty="0" err="1">
                <a:solidFill>
                  <a:schemeClr val="dk1"/>
                </a:solidFill>
              </a:rPr>
              <a:t>amount</a:t>
            </a:r>
            <a:r>
              <a:rPr lang="fr-FR" sz="2000" dirty="0">
                <a:solidFill>
                  <a:schemeClr val="dk1"/>
                </a:solidFill>
              </a:rPr>
              <a:t> of </a:t>
            </a:r>
            <a:r>
              <a:rPr lang="fr-FR" sz="2000" dirty="0" err="1">
                <a:solidFill>
                  <a:schemeClr val="dk1"/>
                </a:solidFill>
              </a:rPr>
              <a:t>your</a:t>
            </a:r>
            <a:r>
              <a:rPr lang="fr-FR" sz="2000" dirty="0">
                <a:solidFill>
                  <a:schemeClr val="dk1"/>
                </a:solidFill>
              </a:rPr>
              <a:t> portfolio 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56" name="Google Shape;256;p9"/>
          <p:cNvSpPr txBox="1"/>
          <p:nvPr/>
        </p:nvSpPr>
        <p:spPr>
          <a:xfrm>
            <a:off x="5752339" y="4580434"/>
            <a:ext cx="4835718" cy="85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7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fr-FR" sz="4400" b="1" dirty="0" err="1">
                <a:solidFill>
                  <a:schemeClr val="accent6"/>
                </a:solidFill>
              </a:rPr>
              <a:t>Only</a:t>
            </a:r>
            <a:r>
              <a:rPr lang="fr-FR" sz="4400" b="1" dirty="0">
                <a:solidFill>
                  <a:schemeClr val="accent6"/>
                </a:solidFill>
              </a:rPr>
              <a:t> </a:t>
            </a:r>
            <a:r>
              <a:rPr lang="fr-FR" sz="4400" b="1" dirty="0" err="1">
                <a:solidFill>
                  <a:schemeClr val="accent6"/>
                </a:solidFill>
              </a:rPr>
              <a:t>you</a:t>
            </a:r>
            <a:r>
              <a:rPr lang="fr-FR" sz="4400" b="1" dirty="0">
                <a:solidFill>
                  <a:schemeClr val="accent6"/>
                </a:solidFill>
              </a:rPr>
              <a:t> and the </a:t>
            </a:r>
            <a:r>
              <a:rPr lang="fr-FR" sz="4400" b="1" dirty="0" err="1">
                <a:solidFill>
                  <a:schemeClr val="accent6"/>
                </a:solidFill>
              </a:rPr>
              <a:t>paid</a:t>
            </a:r>
            <a:r>
              <a:rPr lang="fr-FR" sz="4400" b="1" dirty="0">
                <a:solidFill>
                  <a:schemeClr val="accent6"/>
                </a:solidFill>
              </a:rPr>
              <a:t> </a:t>
            </a:r>
            <a:r>
              <a:rPr lang="fr-FR" sz="4400" b="1" dirty="0" err="1">
                <a:solidFill>
                  <a:schemeClr val="accent6"/>
                </a:solidFill>
              </a:rPr>
              <a:t>person</a:t>
            </a:r>
            <a:r>
              <a:rPr lang="fr-FR" sz="4400" b="1" dirty="0">
                <a:solidFill>
                  <a:schemeClr val="accent6"/>
                </a:solidFill>
              </a:rPr>
              <a:t>.</a:t>
            </a:r>
            <a:endParaRPr sz="4400" b="1" dirty="0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fr-FR" sz="4400" dirty="0">
                <a:solidFill>
                  <a:schemeClr val="dk1"/>
                </a:solidFill>
              </a:rPr>
              <a:t>The </a:t>
            </a:r>
            <a:r>
              <a:rPr lang="fr-FR" sz="4400" dirty="0" err="1">
                <a:solidFill>
                  <a:schemeClr val="dk1"/>
                </a:solidFill>
              </a:rPr>
              <a:t>paid</a:t>
            </a:r>
            <a:r>
              <a:rPr lang="fr-FR" sz="4400" dirty="0">
                <a:solidFill>
                  <a:schemeClr val="dk1"/>
                </a:solidFill>
              </a:rPr>
              <a:t> </a:t>
            </a:r>
            <a:r>
              <a:rPr lang="fr-FR" sz="4400" dirty="0" err="1">
                <a:solidFill>
                  <a:schemeClr val="dk1"/>
                </a:solidFill>
              </a:rPr>
              <a:t>person</a:t>
            </a:r>
            <a:r>
              <a:rPr lang="fr-FR" sz="4400" dirty="0">
                <a:solidFill>
                  <a:schemeClr val="dk1"/>
                </a:solidFill>
              </a:rPr>
              <a:t> </a:t>
            </a:r>
            <a:r>
              <a:rPr lang="fr-FR" sz="4400" dirty="0" err="1">
                <a:solidFill>
                  <a:schemeClr val="dk1"/>
                </a:solidFill>
              </a:rPr>
              <a:t>sees</a:t>
            </a:r>
            <a:r>
              <a:rPr lang="fr-FR" sz="4400" dirty="0">
                <a:solidFill>
                  <a:schemeClr val="dk1"/>
                </a:solidFill>
              </a:rPr>
              <a:t> </a:t>
            </a:r>
            <a:r>
              <a:rPr lang="fr-FR" sz="4400" dirty="0" err="1">
                <a:solidFill>
                  <a:schemeClr val="dk1"/>
                </a:solidFill>
              </a:rPr>
              <a:t>who</a:t>
            </a:r>
            <a:r>
              <a:rPr lang="fr-FR" sz="4400" dirty="0">
                <a:solidFill>
                  <a:schemeClr val="dk1"/>
                </a:solidFill>
              </a:rPr>
              <a:t> </a:t>
            </a:r>
            <a:r>
              <a:rPr lang="fr-FR" sz="4400" dirty="0" err="1">
                <a:solidFill>
                  <a:schemeClr val="dk1"/>
                </a:solidFill>
              </a:rPr>
              <a:t>you</a:t>
            </a:r>
            <a:r>
              <a:rPr lang="fr-FR" sz="4400" dirty="0">
                <a:solidFill>
                  <a:schemeClr val="dk1"/>
                </a:solidFill>
              </a:rPr>
              <a:t> are.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257" name="Google Shape;257;p9"/>
          <p:cNvSpPr txBox="1"/>
          <p:nvPr/>
        </p:nvSpPr>
        <p:spPr>
          <a:xfrm>
            <a:off x="866225" y="5564585"/>
            <a:ext cx="3304269" cy="82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 sz="3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Monero</a:t>
            </a:r>
            <a:r>
              <a:rPr lang="fr-FR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3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9"/>
          <p:cNvSpPr txBox="1"/>
          <p:nvPr/>
        </p:nvSpPr>
        <p:spPr>
          <a:xfrm>
            <a:off x="5752339" y="5480361"/>
            <a:ext cx="5279666" cy="90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7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/>
              <a:buNone/>
            </a:pPr>
            <a:r>
              <a:rPr lang="fr-FR" sz="4400" b="1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Uniquement vous et la personne pay</a:t>
            </a:r>
            <a:r>
              <a:rPr lang="fr-FR" sz="4400" b="1" dirty="0">
                <a:solidFill>
                  <a:schemeClr val="accent6"/>
                </a:solidFill>
              </a:rPr>
              <a:t>é</a:t>
            </a:r>
            <a:r>
              <a:rPr lang="fr-FR" sz="4400" b="1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e.</a:t>
            </a:r>
            <a:br>
              <a:rPr lang="fr-FR" sz="4400" b="1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4400" dirty="0">
                <a:solidFill>
                  <a:schemeClr val="dk1"/>
                </a:solidFill>
              </a:rPr>
              <a:t>The </a:t>
            </a:r>
            <a:r>
              <a:rPr lang="fr-FR" sz="4400" dirty="0" err="1">
                <a:solidFill>
                  <a:schemeClr val="dk1"/>
                </a:solidFill>
              </a:rPr>
              <a:t>paid</a:t>
            </a:r>
            <a:r>
              <a:rPr lang="fr-FR" sz="4400" dirty="0">
                <a:solidFill>
                  <a:schemeClr val="dk1"/>
                </a:solidFill>
              </a:rPr>
              <a:t> </a:t>
            </a:r>
            <a:r>
              <a:rPr lang="fr-FR" sz="4400" dirty="0" err="1">
                <a:solidFill>
                  <a:schemeClr val="dk1"/>
                </a:solidFill>
              </a:rPr>
              <a:t>person</a:t>
            </a:r>
            <a:r>
              <a:rPr lang="fr-FR" sz="4400" dirty="0">
                <a:solidFill>
                  <a:schemeClr val="dk1"/>
                </a:solidFill>
              </a:rPr>
              <a:t> </a:t>
            </a:r>
            <a:r>
              <a:rPr lang="fr-FR" sz="4400" dirty="0" err="1">
                <a:solidFill>
                  <a:schemeClr val="dk1"/>
                </a:solidFill>
              </a:rPr>
              <a:t>may</a:t>
            </a:r>
            <a:r>
              <a:rPr lang="fr-FR" sz="4400" dirty="0">
                <a:solidFill>
                  <a:schemeClr val="dk1"/>
                </a:solidFill>
              </a:rPr>
              <a:t> not </a:t>
            </a:r>
            <a:r>
              <a:rPr lang="fr-FR" sz="4400" dirty="0" err="1">
                <a:solidFill>
                  <a:schemeClr val="dk1"/>
                </a:solidFill>
              </a:rPr>
              <a:t>even</a:t>
            </a:r>
            <a:r>
              <a:rPr lang="fr-FR" sz="4400" dirty="0">
                <a:solidFill>
                  <a:schemeClr val="dk1"/>
                </a:solidFill>
              </a:rPr>
              <a:t> </a:t>
            </a:r>
            <a:r>
              <a:rPr lang="fr-FR" sz="4400" dirty="0" err="1">
                <a:solidFill>
                  <a:schemeClr val="dk1"/>
                </a:solidFill>
              </a:rPr>
              <a:t>see</a:t>
            </a:r>
            <a:r>
              <a:rPr lang="fr-FR" sz="4400" dirty="0">
                <a:solidFill>
                  <a:schemeClr val="dk1"/>
                </a:solidFill>
              </a:rPr>
              <a:t> </a:t>
            </a:r>
            <a:r>
              <a:rPr lang="fr-FR" sz="4400" dirty="0" err="1">
                <a:solidFill>
                  <a:schemeClr val="dk1"/>
                </a:solidFill>
              </a:rPr>
              <a:t>who</a:t>
            </a:r>
            <a:r>
              <a:rPr lang="fr-FR" sz="4400" dirty="0">
                <a:solidFill>
                  <a:schemeClr val="dk1"/>
                </a:solidFill>
              </a:rPr>
              <a:t> </a:t>
            </a:r>
            <a:r>
              <a:rPr lang="fr-FR" sz="4400" dirty="0" err="1">
                <a:solidFill>
                  <a:schemeClr val="dk1"/>
                </a:solidFill>
              </a:rPr>
              <a:t>you</a:t>
            </a:r>
            <a:r>
              <a:rPr lang="fr-FR" sz="4400" dirty="0">
                <a:solidFill>
                  <a:schemeClr val="dk1"/>
                </a:solidFill>
              </a:rPr>
              <a:t> are.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259" name="Google Shape;259;p9"/>
          <p:cNvSpPr txBox="1"/>
          <p:nvPr/>
        </p:nvSpPr>
        <p:spPr>
          <a:xfrm>
            <a:off x="979838" y="2884718"/>
            <a:ext cx="3943274" cy="82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e-Euro (</a:t>
            </a:r>
            <a:r>
              <a:rPr lang="fr-FR" sz="24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CBDC 2024</a:t>
            </a:r>
            <a:r>
              <a:rPr lang="fr-F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:  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 txBox="1"/>
          <p:nvPr/>
        </p:nvSpPr>
        <p:spPr>
          <a:xfrm>
            <a:off x="5752339" y="3029102"/>
            <a:ext cx="5433391" cy="65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dirty="0">
                <a:solidFill>
                  <a:srgbClr val="C00000"/>
                </a:solidFill>
              </a:rPr>
              <a:t>The state must </a:t>
            </a:r>
            <a:r>
              <a:rPr lang="fr-FR" sz="2400" dirty="0" err="1">
                <a:solidFill>
                  <a:srgbClr val="C00000"/>
                </a:solidFill>
              </a:rPr>
              <a:t>validate</a:t>
            </a:r>
            <a:r>
              <a:rPr lang="fr-FR" sz="2400" dirty="0">
                <a:solidFill>
                  <a:srgbClr val="C00000"/>
                </a:solidFill>
              </a:rPr>
              <a:t> and can block </a:t>
            </a:r>
            <a:r>
              <a:rPr lang="fr-FR" sz="2400" dirty="0" err="1">
                <a:solidFill>
                  <a:srgbClr val="C00000"/>
                </a:solidFill>
              </a:rPr>
              <a:t>any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payment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you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make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endParaRPr sz="2400" dirty="0">
              <a:solidFill>
                <a:srgbClr val="C00000"/>
              </a:solidFill>
            </a:endParaRPr>
          </a:p>
        </p:txBody>
      </p:sp>
      <p:sp>
        <p:nvSpPr>
          <p:cNvPr id="261" name="Google Shape;261;p9"/>
          <p:cNvSpPr/>
          <p:nvPr/>
        </p:nvSpPr>
        <p:spPr>
          <a:xfrm rot="-5400000">
            <a:off x="-644569" y="5069621"/>
            <a:ext cx="23403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Anonymous</a:t>
            </a:r>
            <a:endParaRPr sz="2400" b="1" dirty="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63FB351-C3E9-2323-2AEF-C4A715E2170D}"/>
              </a:ext>
            </a:extLst>
          </p:cNvPr>
          <p:cNvSpPr/>
          <p:nvPr/>
        </p:nvSpPr>
        <p:spPr>
          <a:xfrm>
            <a:off x="843448" y="4609614"/>
            <a:ext cx="10554519" cy="1855821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1F1E18D-99B9-2185-01AD-50BDDB57C293}"/>
              </a:ext>
            </a:extLst>
          </p:cNvPr>
          <p:cNvCxnSpPr/>
          <p:nvPr/>
        </p:nvCxnSpPr>
        <p:spPr>
          <a:xfrm>
            <a:off x="771256" y="1082762"/>
            <a:ext cx="0" cy="179913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0"/>
          <p:cNvGrpSpPr/>
          <p:nvPr/>
        </p:nvGrpSpPr>
        <p:grpSpPr>
          <a:xfrm>
            <a:off x="3932330" y="352359"/>
            <a:ext cx="6062569" cy="5070541"/>
            <a:chOff x="0" y="0"/>
            <a:chExt cx="5365750" cy="4287797"/>
          </a:xfrm>
        </p:grpSpPr>
        <p:pic>
          <p:nvPicPr>
            <p:cNvPr id="267" name="Google Shape;267;p10" descr="Pillar Clipart Three and other clipart images on Cliparts pub™"/>
            <p:cNvPicPr preferRelativeResize="0"/>
            <p:nvPr/>
          </p:nvPicPr>
          <p:blipFill rotWithShape="1">
            <a:blip r:embed="rId3">
              <a:alphaModFix/>
            </a:blip>
            <a:srcRect b="12427"/>
            <a:stretch/>
          </p:blipFill>
          <p:spPr>
            <a:xfrm>
              <a:off x="0" y="0"/>
              <a:ext cx="5365750" cy="42877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10"/>
            <p:cNvSpPr/>
            <p:nvPr/>
          </p:nvSpPr>
          <p:spPr>
            <a:xfrm>
              <a:off x="1943100" y="2271841"/>
              <a:ext cx="1397000" cy="393700"/>
            </a:xfrm>
            <a:prstGeom prst="roundRect">
              <a:avLst>
                <a:gd name="adj" fmla="val 16667"/>
              </a:avLst>
            </a:pr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solidFill>
                    <a:schemeClr val="dk1"/>
                  </a:solidFill>
                </a:rPr>
                <a:t>MONEY</a:t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968500" y="2862390"/>
              <a:ext cx="1371600" cy="393700"/>
            </a:xfrm>
            <a:prstGeom prst="roundRect">
              <a:avLst>
                <a:gd name="adj" fmla="val 16667"/>
              </a:avLst>
            </a:pr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solidFill>
                    <a:schemeClr val="dk1"/>
                  </a:solidFill>
                </a:rPr>
                <a:t>SAVINGS</a:t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3655303" y="2254226"/>
              <a:ext cx="1259597" cy="452013"/>
            </a:xfrm>
            <a:prstGeom prst="roundRect">
              <a:avLst>
                <a:gd name="adj" fmla="val 16667"/>
              </a:avLst>
            </a:pr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COMMUNI-CATION</a:t>
              </a:r>
              <a:endParaRPr sz="1100" dirty="0"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663950" y="2792736"/>
              <a:ext cx="1250950" cy="452012"/>
            </a:xfrm>
            <a:prstGeom prst="roundRect">
              <a:avLst>
                <a:gd name="adj" fmla="val 16667"/>
              </a:avLst>
            </a:pr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0" b="1" dirty="0">
                  <a:solidFill>
                    <a:schemeClr val="dk1"/>
                  </a:solidFill>
                </a:rPr>
                <a:t>UNITED NETWORK</a:t>
              </a:r>
              <a:endParaRPr sz="1300" dirty="0"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469900" y="2264320"/>
              <a:ext cx="1244600" cy="419100"/>
            </a:xfrm>
            <a:prstGeom prst="roundRect">
              <a:avLst>
                <a:gd name="adj" fmla="val 16667"/>
              </a:avLst>
            </a:pr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ENERG</a:t>
              </a:r>
              <a:r>
                <a:rPr lang="fr-FR" sz="1800" b="1">
                  <a:solidFill>
                    <a:schemeClr val="dk1"/>
                  </a:solidFill>
                </a:rPr>
                <a:t>Y</a:t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463550" y="2867571"/>
              <a:ext cx="1250950" cy="387350"/>
            </a:xfrm>
            <a:prstGeom prst="roundRect">
              <a:avLst>
                <a:gd name="adj" fmla="val 16667"/>
              </a:avLst>
            </a:pr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solidFill>
                    <a:schemeClr val="dk1"/>
                  </a:solidFill>
                </a:rPr>
                <a:t>FOOD</a:t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65770" y="708807"/>
              <a:ext cx="3551658" cy="3937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5F7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 b="1">
                  <a:solidFill>
                    <a:schemeClr val="dk1"/>
                  </a:solidFill>
                </a:rPr>
                <a:t>CITIZEN RESILIENCY 2023</a:t>
              </a:r>
              <a:endParaRPr sz="1300"/>
            </a:p>
          </p:txBody>
        </p:sp>
      </p:grpSp>
      <p:sp>
        <p:nvSpPr>
          <p:cNvPr id="275" name="Google Shape;275;p10"/>
          <p:cNvSpPr/>
          <p:nvPr/>
        </p:nvSpPr>
        <p:spPr>
          <a:xfrm>
            <a:off x="6083301" y="5772717"/>
            <a:ext cx="3340224" cy="4854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fr-FR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SortieDeBanque</a:t>
            </a:r>
            <a:endParaRPr dirty="0"/>
          </a:p>
        </p:txBody>
      </p:sp>
      <p:sp>
        <p:nvSpPr>
          <p:cNvPr id="276" name="Google Shape;276;p10"/>
          <p:cNvSpPr/>
          <p:nvPr/>
        </p:nvSpPr>
        <p:spPr>
          <a:xfrm>
            <a:off x="4357958" y="5769389"/>
            <a:ext cx="1649142" cy="4854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fr-FR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SortieElec</a:t>
            </a:r>
            <a:endParaRPr dirty="0"/>
          </a:p>
        </p:txBody>
      </p:sp>
      <p:pic>
        <p:nvPicPr>
          <p:cNvPr id="277" name="Google Shape;277;p10" descr="Pillar Clipart Three and other clipart images on Cliparts pub™"/>
          <p:cNvPicPr preferRelativeResize="0"/>
          <p:nvPr/>
        </p:nvPicPr>
        <p:blipFill rotWithShape="1">
          <a:blip r:embed="rId3">
            <a:alphaModFix/>
          </a:blip>
          <a:srcRect t="81870"/>
          <a:stretch/>
        </p:blipFill>
        <p:spPr>
          <a:xfrm>
            <a:off x="3932330" y="4699000"/>
            <a:ext cx="6062569" cy="104972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0"/>
          <p:cNvSpPr txBox="1"/>
          <p:nvPr/>
        </p:nvSpPr>
        <p:spPr>
          <a:xfrm>
            <a:off x="1431674" y="2757464"/>
            <a:ext cx="25497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 b="1" u="sng" dirty="0">
                <a:solidFill>
                  <a:schemeClr val="dk1"/>
                </a:solidFill>
              </a:rPr>
              <a:t>3 </a:t>
            </a:r>
            <a:r>
              <a:rPr lang="fr-FR" sz="3200" b="1" u="sng" dirty="0" err="1">
                <a:solidFill>
                  <a:schemeClr val="dk1"/>
                </a:solidFill>
              </a:rPr>
              <a:t>pillars</a:t>
            </a:r>
            <a:endParaRPr sz="3200" b="1" u="sng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900" b="1" dirty="0">
                <a:solidFill>
                  <a:schemeClr val="dk1"/>
                </a:solidFill>
              </a:rPr>
              <a:t>all essential! </a:t>
            </a:r>
            <a:r>
              <a:rPr lang="fr-FR" sz="1900" b="1" dirty="0" err="1">
                <a:solidFill>
                  <a:schemeClr val="dk1"/>
                </a:solidFill>
              </a:rPr>
              <a:t>otherwise</a:t>
            </a:r>
            <a:r>
              <a:rPr lang="fr-FR" sz="1900" b="1" dirty="0">
                <a:solidFill>
                  <a:schemeClr val="dk1"/>
                </a:solidFill>
              </a:rPr>
              <a:t> </a:t>
            </a:r>
            <a:r>
              <a:rPr lang="fr-FR" sz="1900" b="1" dirty="0" err="1">
                <a:solidFill>
                  <a:schemeClr val="dk1"/>
                </a:solidFill>
              </a:rPr>
              <a:t>resilience</a:t>
            </a:r>
            <a:r>
              <a:rPr lang="fr-FR" sz="1900" b="1" dirty="0">
                <a:solidFill>
                  <a:schemeClr val="dk1"/>
                </a:solidFill>
              </a:rPr>
              <a:t> will not </a:t>
            </a:r>
            <a:r>
              <a:rPr lang="fr-FR" sz="1900" b="1" dirty="0" err="1">
                <a:solidFill>
                  <a:schemeClr val="dk1"/>
                </a:solidFill>
              </a:rPr>
              <a:t>hold</a:t>
            </a:r>
            <a:endParaRPr sz="1900" b="1" dirty="0">
              <a:solidFill>
                <a:schemeClr val="dk1"/>
              </a:solidFill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1866938" y="5825689"/>
            <a:ext cx="1930703" cy="54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</a:pPr>
            <a:r>
              <a:rPr lang="fr-FR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Janv 2023 – </a:t>
            </a:r>
            <a:r>
              <a:rPr lang="fr-FR" sz="16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v1.1</a:t>
            </a:r>
            <a:endParaRPr sz="1600" b="1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78;p10">
            <a:extLst>
              <a:ext uri="{FF2B5EF4-FFF2-40B4-BE49-F238E27FC236}">
                <a16:creationId xmlns:a16="http://schemas.microsoft.com/office/drawing/2014/main" id="{80429E47-1BCB-C0B1-6777-F6D6C2AF89F6}"/>
              </a:ext>
            </a:extLst>
          </p:cNvPr>
          <p:cNvSpPr txBox="1"/>
          <p:nvPr/>
        </p:nvSpPr>
        <p:spPr>
          <a:xfrm>
            <a:off x="1233324" y="2087179"/>
            <a:ext cx="29464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dirty="0">
                <a:solidFill>
                  <a:schemeClr val="accent1"/>
                </a:solidFill>
              </a:rPr>
              <a:t>Anti-</a:t>
            </a:r>
            <a:r>
              <a:rPr lang="fr-FR" sz="3600" b="1" dirty="0">
                <a:solidFill>
                  <a:schemeClr val="accent2">
                    <a:lumMod val="50000"/>
                  </a:schemeClr>
                </a:solidFill>
              </a:rPr>
              <a:t>CBDC</a:t>
            </a:r>
            <a:endParaRPr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Google Shape;278;p10">
            <a:extLst>
              <a:ext uri="{FF2B5EF4-FFF2-40B4-BE49-F238E27FC236}">
                <a16:creationId xmlns:a16="http://schemas.microsoft.com/office/drawing/2014/main" id="{FAFF3C11-C572-123B-2847-8F759F2A479E}"/>
              </a:ext>
            </a:extLst>
          </p:cNvPr>
          <p:cNvSpPr txBox="1"/>
          <p:nvPr/>
        </p:nvSpPr>
        <p:spPr>
          <a:xfrm>
            <a:off x="1208802" y="4243659"/>
            <a:ext cx="2946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 b="1" dirty="0" err="1">
                <a:solidFill>
                  <a:schemeClr val="accent1"/>
                </a:solidFill>
              </a:rPr>
              <a:t>Decentralized</a:t>
            </a:r>
            <a:endParaRPr sz="1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"/>
          <p:cNvSpPr/>
          <p:nvPr/>
        </p:nvSpPr>
        <p:spPr>
          <a:xfrm>
            <a:off x="10911032" y="2052084"/>
            <a:ext cx="626918" cy="5266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424" y="5321187"/>
            <a:ext cx="1128196" cy="112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0508" y="5393446"/>
            <a:ext cx="435952" cy="43595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1"/>
          <p:cNvSpPr/>
          <p:nvPr/>
        </p:nvSpPr>
        <p:spPr>
          <a:xfrm>
            <a:off x="1882721" y="5365348"/>
            <a:ext cx="478132" cy="49707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5317" y="3981450"/>
            <a:ext cx="435952" cy="43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1" descr="DOKIO Kit Panneau solaire PLIABLE 100WC - 12V AVEC INVERSEUR Solaire 2 ..."/>
          <p:cNvPicPr preferRelativeResize="0"/>
          <p:nvPr/>
        </p:nvPicPr>
        <p:blipFill rotWithShape="1">
          <a:blip r:embed="rId5">
            <a:alphaModFix amt="85000"/>
          </a:blip>
          <a:srcRect b="50485"/>
          <a:stretch/>
        </p:blipFill>
        <p:spPr>
          <a:xfrm>
            <a:off x="10716115" y="2685223"/>
            <a:ext cx="1123652" cy="47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1" descr="Une image contenant carte&#10;&#10;Description générée automatique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68258" y="1319126"/>
            <a:ext cx="3763392" cy="376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1"/>
          <p:cNvPicPr preferRelativeResize="0"/>
          <p:nvPr/>
        </p:nvPicPr>
        <p:blipFill rotWithShape="1">
          <a:blip r:embed="rId7">
            <a:alphaModFix/>
          </a:blip>
          <a:srcRect l="70400"/>
          <a:stretch/>
        </p:blipFill>
        <p:spPr>
          <a:xfrm>
            <a:off x="7454477" y="2222271"/>
            <a:ext cx="1002248" cy="23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"/>
          <p:cNvSpPr txBox="1">
            <a:spLocks noGrp="1"/>
          </p:cNvSpPr>
          <p:nvPr>
            <p:ph type="title"/>
          </p:nvPr>
        </p:nvSpPr>
        <p:spPr>
          <a:xfrm>
            <a:off x="1010646" y="-8883"/>
            <a:ext cx="10213845" cy="69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 dirty="0" err="1"/>
              <a:t>Resilient</a:t>
            </a:r>
            <a:r>
              <a:rPr lang="fr-FR" sz="3200" dirty="0"/>
              <a:t> </a:t>
            </a:r>
            <a:r>
              <a:rPr lang="fr-FR" sz="3200" dirty="0" err="1"/>
              <a:t>monetary</a:t>
            </a:r>
            <a:r>
              <a:rPr lang="fr-FR" sz="3200" dirty="0"/>
              <a:t> system (</a:t>
            </a:r>
            <a:r>
              <a:rPr lang="fr-FR" sz="3200" dirty="0" err="1"/>
              <a:t>level</a:t>
            </a:r>
            <a:r>
              <a:rPr lang="fr-FR" sz="3200" dirty="0"/>
              <a:t> 3-4)</a:t>
            </a:r>
            <a:endParaRPr sz="3200" dirty="0"/>
          </a:p>
        </p:txBody>
      </p:sp>
      <p:sp>
        <p:nvSpPr>
          <p:cNvPr id="293" name="Google Shape;293;p11"/>
          <p:cNvSpPr txBox="1"/>
          <p:nvPr/>
        </p:nvSpPr>
        <p:spPr>
          <a:xfrm>
            <a:off x="1187254" y="604927"/>
            <a:ext cx="1063269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600" b="1" i="1" dirty="0" err="1">
                <a:solidFill>
                  <a:schemeClr val="dk1"/>
                </a:solidFill>
              </a:rPr>
              <a:t>Proposal</a:t>
            </a:r>
            <a:r>
              <a:rPr lang="fr-FR" sz="1600" b="1" i="1" dirty="0">
                <a:solidFill>
                  <a:schemeClr val="dk1"/>
                </a:solidFill>
              </a:rPr>
              <a:t> August 2022</a:t>
            </a:r>
            <a:r>
              <a:rPr lang="fr-FR" sz="16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fr-FR" sz="16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@SortieDeBanque</a:t>
            </a:r>
            <a:r>
              <a:rPr lang="fr-F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fr-FR" sz="1600" dirty="0" err="1">
                <a:solidFill>
                  <a:schemeClr val="dk1"/>
                </a:solidFill>
              </a:rPr>
              <a:t>Facing</a:t>
            </a:r>
            <a:r>
              <a:rPr lang="fr-FR" sz="1600" dirty="0">
                <a:solidFill>
                  <a:schemeClr val="dk1"/>
                </a:solidFill>
              </a:rPr>
              <a:t> the </a:t>
            </a:r>
            <a:r>
              <a:rPr lang="fr-FR" sz="1600" dirty="0" err="1">
                <a:solidFill>
                  <a:schemeClr val="dk1"/>
                </a:solidFill>
              </a:rPr>
              <a:t>ongoing</a:t>
            </a:r>
            <a:r>
              <a:rPr lang="fr-FR" sz="1600" dirty="0">
                <a:solidFill>
                  <a:schemeClr val="dk1"/>
                </a:solidFill>
              </a:rPr>
              <a:t> </a:t>
            </a:r>
            <a:r>
              <a:rPr lang="fr-FR" sz="1600" dirty="0" err="1">
                <a:solidFill>
                  <a:schemeClr val="dk1"/>
                </a:solidFill>
              </a:rPr>
              <a:t>bankruptcy</a:t>
            </a:r>
            <a:r>
              <a:rPr lang="fr-FR" sz="1600" dirty="0">
                <a:solidFill>
                  <a:schemeClr val="dk1"/>
                </a:solidFill>
              </a:rPr>
              <a:t> of the euro €, </a:t>
            </a:r>
            <a:r>
              <a:rPr lang="fr-FR" sz="1600" dirty="0" err="1">
                <a:solidFill>
                  <a:schemeClr val="dk1"/>
                </a:solidFill>
              </a:rPr>
              <a:t>take</a:t>
            </a:r>
            <a:r>
              <a:rPr lang="fr-FR" sz="1600" dirty="0">
                <a:solidFill>
                  <a:schemeClr val="dk1"/>
                </a:solidFill>
              </a:rPr>
              <a:t> the control back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466148" y="1150591"/>
            <a:ext cx="2718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dk1"/>
                </a:solidFill>
              </a:rPr>
              <a:t>Citizens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 err="1"/>
              <a:t>Convert</a:t>
            </a:r>
            <a:r>
              <a:rPr lang="fr-FR" sz="1600" dirty="0"/>
              <a:t> to </a:t>
            </a:r>
            <a:r>
              <a:rPr lang="fr-FR" sz="1600" dirty="0" err="1"/>
              <a:t>Monero</a:t>
            </a:r>
            <a:r>
              <a:rPr lang="fr-FR" sz="1600" dirty="0"/>
              <a:t> </a:t>
            </a:r>
            <a:br>
              <a:rPr lang="fr-FR" sz="1600" dirty="0"/>
            </a:br>
            <a:r>
              <a:rPr lang="fr-FR" sz="1600" dirty="0"/>
              <a:t>(XMR) and </a:t>
            </a:r>
            <a:r>
              <a:rPr lang="fr-FR" sz="1600" dirty="0" err="1"/>
              <a:t>pay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this</a:t>
            </a:r>
            <a:r>
              <a:rPr lang="fr-FR" sz="1600" dirty="0"/>
              <a:t> </a:t>
            </a:r>
            <a:r>
              <a:rPr lang="fr-FR" sz="1600" dirty="0" err="1"/>
              <a:t>untraceable</a:t>
            </a:r>
            <a:r>
              <a:rPr lang="fr-FR" sz="1600" dirty="0"/>
              <a:t> </a:t>
            </a:r>
            <a:r>
              <a:rPr lang="fr-FR" sz="1600" dirty="0" err="1"/>
              <a:t>currency</a:t>
            </a:r>
            <a:r>
              <a:rPr lang="fr-FR" sz="1600" dirty="0"/>
              <a:t>.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- </a:t>
            </a:r>
            <a:r>
              <a:rPr lang="fr-FR" sz="1600" dirty="0" err="1"/>
              <a:t>Please</a:t>
            </a:r>
            <a:r>
              <a:rPr lang="fr-FR" sz="1600" dirty="0"/>
              <a:t> note the 12 </a:t>
            </a:r>
            <a:r>
              <a:rPr lang="fr-FR" sz="1600" dirty="0" err="1"/>
              <a:t>words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- Use </a:t>
            </a:r>
            <a:r>
              <a:rPr lang="fr-FR" sz="1600" dirty="0" err="1"/>
              <a:t>BitRefill</a:t>
            </a:r>
            <a:r>
              <a:rPr lang="fr-FR" sz="1600" dirty="0"/>
              <a:t> and </a:t>
            </a:r>
            <a:r>
              <a:rPr lang="fr-FR" sz="1600" dirty="0" err="1"/>
              <a:t>CoinDebit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- </a:t>
            </a:r>
            <a:r>
              <a:rPr lang="fr-FR" sz="1600" dirty="0" err="1"/>
              <a:t>Favour</a:t>
            </a:r>
            <a:r>
              <a:rPr lang="fr-FR" sz="1600" dirty="0"/>
              <a:t> businesses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accept</a:t>
            </a:r>
            <a:r>
              <a:rPr lang="fr-FR" sz="1600" dirty="0"/>
              <a:t> BTC/XMR</a:t>
            </a:r>
            <a:endParaRPr sz="1100" dirty="0"/>
          </a:p>
        </p:txBody>
      </p:sp>
      <p:sp>
        <p:nvSpPr>
          <p:cNvPr id="295" name="Google Shape;295;p11"/>
          <p:cNvSpPr txBox="1"/>
          <p:nvPr/>
        </p:nvSpPr>
        <p:spPr>
          <a:xfrm>
            <a:off x="3125548" y="5369300"/>
            <a:ext cx="5566200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dk1"/>
                </a:solidFill>
              </a:rPr>
              <a:t>Merchants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dirty="0" err="1"/>
              <a:t>Accept</a:t>
            </a:r>
            <a:r>
              <a:rPr lang="fr-FR" sz="1700" dirty="0"/>
              <a:t> </a:t>
            </a:r>
            <a:r>
              <a:rPr lang="fr-FR" sz="1700" dirty="0" err="1"/>
              <a:t>Monero</a:t>
            </a:r>
            <a:r>
              <a:rPr lang="fr-FR" sz="1700" dirty="0"/>
              <a:t> and/or Bitcoin</a:t>
            </a:r>
            <a:endParaRPr sz="17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dirty="0"/>
              <a:t>- </a:t>
            </a:r>
            <a:r>
              <a:rPr lang="fr-FR" sz="1700" dirty="0" err="1"/>
              <a:t>BlueWallet</a:t>
            </a:r>
            <a:r>
              <a:rPr lang="fr-FR" sz="1700" dirty="0"/>
              <a:t> app to </a:t>
            </a:r>
            <a:r>
              <a:rPr lang="fr-FR" sz="1700" dirty="0" err="1"/>
              <a:t>get</a:t>
            </a:r>
            <a:r>
              <a:rPr lang="fr-FR" sz="1700" dirty="0"/>
              <a:t> </a:t>
            </a:r>
            <a:r>
              <a:rPr lang="fr-FR" sz="1700" dirty="0" err="1"/>
              <a:t>paid</a:t>
            </a:r>
            <a:r>
              <a:rPr lang="fr-FR" sz="1700" dirty="0"/>
              <a:t>. </a:t>
            </a:r>
            <a:endParaRPr sz="17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dirty="0"/>
              <a:t>- </a:t>
            </a:r>
            <a:r>
              <a:rPr lang="fr-FR" sz="1600" dirty="0" err="1"/>
              <a:t>Accounting</a:t>
            </a:r>
            <a:r>
              <a:rPr lang="fr-FR" sz="1600" dirty="0"/>
              <a:t> and taxation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Walltio</a:t>
            </a:r>
            <a:r>
              <a:rPr lang="fr-FR" sz="1600" dirty="0"/>
              <a:t> or </a:t>
            </a:r>
            <a:r>
              <a:rPr lang="fr-FR" sz="1600" dirty="0" err="1"/>
              <a:t>BTCPayServer</a:t>
            </a:r>
            <a:endParaRPr sz="1700" dirty="0"/>
          </a:p>
        </p:txBody>
      </p:sp>
      <p:sp>
        <p:nvSpPr>
          <p:cNvPr id="296" name="Google Shape;296;p11"/>
          <p:cNvSpPr txBox="1"/>
          <p:nvPr/>
        </p:nvSpPr>
        <p:spPr>
          <a:xfrm>
            <a:off x="8182973" y="1273163"/>
            <a:ext cx="32640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dk1"/>
                </a:solidFill>
              </a:rPr>
              <a:t>“</a:t>
            </a:r>
            <a:r>
              <a:rPr lang="fr-FR" sz="2400" b="1" dirty="0" err="1">
                <a:solidFill>
                  <a:schemeClr val="dk1"/>
                </a:solidFill>
              </a:rPr>
              <a:t>Miners</a:t>
            </a:r>
            <a:r>
              <a:rPr lang="fr-FR" sz="2400" b="1" dirty="0">
                <a:solidFill>
                  <a:schemeClr val="dk1"/>
                </a:solidFill>
              </a:rPr>
              <a:t>”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dk1"/>
                </a:solidFill>
              </a:rPr>
              <a:t>citizens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</a:rPr>
              <a:t>Contribute to the network 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 err="1">
                <a:solidFill>
                  <a:schemeClr val="dk1"/>
                </a:solidFill>
              </a:rPr>
              <a:t>with</a:t>
            </a:r>
            <a:r>
              <a:rPr lang="fr-FR" sz="1600" dirty="0">
                <a:solidFill>
                  <a:schemeClr val="dk1"/>
                </a:solidFill>
              </a:rPr>
              <a:t> </a:t>
            </a:r>
            <a:r>
              <a:rPr lang="fr-FR" sz="1600" dirty="0" err="1">
                <a:solidFill>
                  <a:schemeClr val="dk1"/>
                </a:solidFill>
              </a:rPr>
              <a:t>their</a:t>
            </a:r>
            <a:r>
              <a:rPr lang="fr-FR" sz="1600" dirty="0">
                <a:solidFill>
                  <a:schemeClr val="dk1"/>
                </a:solidFill>
              </a:rPr>
              <a:t> PC/Mac.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</a:rPr>
              <a:t>Use </a:t>
            </a:r>
            <a:r>
              <a:rPr lang="fr-FR" sz="1600" dirty="0" err="1">
                <a:solidFill>
                  <a:schemeClr val="dk1"/>
                </a:solidFill>
              </a:rPr>
              <a:t>solar</a:t>
            </a:r>
            <a:r>
              <a:rPr lang="fr-FR" sz="1600" dirty="0">
                <a:solidFill>
                  <a:schemeClr val="dk1"/>
                </a:solidFill>
              </a:rPr>
              <a:t> </a:t>
            </a:r>
            <a:r>
              <a:rPr lang="fr-FR" sz="1600" dirty="0" err="1">
                <a:solidFill>
                  <a:schemeClr val="dk1"/>
                </a:solidFill>
              </a:rPr>
              <a:t>energy</a:t>
            </a:r>
            <a:r>
              <a:rPr lang="fr-FR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</a:rPr>
              <a:t>if possible.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</a:rPr>
              <a:t>- </a:t>
            </a:r>
            <a:r>
              <a:rPr lang="fr-FR" sz="1600" dirty="0" err="1">
                <a:solidFill>
                  <a:schemeClr val="dk1"/>
                </a:solidFill>
              </a:rPr>
              <a:t>Generate</a:t>
            </a:r>
            <a:r>
              <a:rPr lang="fr-FR" sz="1600" dirty="0">
                <a:solidFill>
                  <a:schemeClr val="dk1"/>
                </a:solidFill>
              </a:rPr>
              <a:t> </a:t>
            </a:r>
            <a:r>
              <a:rPr lang="fr-FR" sz="1600" dirty="0" err="1">
                <a:solidFill>
                  <a:schemeClr val="dk1"/>
                </a:solidFill>
              </a:rPr>
              <a:t>Monero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</a:rPr>
              <a:t>- </a:t>
            </a:r>
            <a:r>
              <a:rPr lang="fr-FR" sz="1600" dirty="0" err="1">
                <a:solidFill>
                  <a:schemeClr val="dk1"/>
                </a:solidFill>
              </a:rPr>
              <a:t>Make</a:t>
            </a:r>
            <a:r>
              <a:rPr lang="fr-FR" sz="1600" dirty="0">
                <a:solidFill>
                  <a:schemeClr val="dk1"/>
                </a:solidFill>
              </a:rPr>
              <a:t> the </a:t>
            </a:r>
            <a:r>
              <a:rPr lang="fr-FR" sz="1600" dirty="0" err="1">
                <a:solidFill>
                  <a:schemeClr val="dk1"/>
                </a:solidFill>
              </a:rPr>
              <a:t>monetary</a:t>
            </a:r>
            <a:r>
              <a:rPr lang="fr-FR" sz="1600" dirty="0">
                <a:solidFill>
                  <a:schemeClr val="dk1"/>
                </a:solidFill>
              </a:rPr>
              <a:t> network more </a:t>
            </a:r>
            <a:r>
              <a:rPr lang="fr-FR" sz="1600" dirty="0" err="1">
                <a:solidFill>
                  <a:schemeClr val="dk1"/>
                </a:solidFill>
              </a:rPr>
              <a:t>resilient</a:t>
            </a:r>
            <a:r>
              <a:rPr lang="fr-FR" sz="1600" dirty="0">
                <a:solidFill>
                  <a:schemeClr val="dk1"/>
                </a:solidFill>
              </a:rPr>
              <a:t> (in addition to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dirty="0">
                <a:solidFill>
                  <a:schemeClr val="dk1"/>
                </a:solidFill>
              </a:rPr>
              <a:t> global </a:t>
            </a:r>
            <a:r>
              <a:rPr lang="fr-FR" sz="1600" dirty="0" err="1">
                <a:solidFill>
                  <a:schemeClr val="dk1"/>
                </a:solidFill>
              </a:rPr>
              <a:t>mining</a:t>
            </a:r>
            <a:r>
              <a:rPr lang="fr-FR" sz="1600" dirty="0">
                <a:solidFill>
                  <a:schemeClr val="dk1"/>
                </a:solidFill>
              </a:rPr>
              <a:t>)</a:t>
            </a:r>
            <a:endParaRPr sz="1700" dirty="0">
              <a:solidFill>
                <a:schemeClr val="dk1"/>
              </a:solidFill>
            </a:endParaRPr>
          </a:p>
        </p:txBody>
      </p:sp>
      <p:cxnSp>
        <p:nvCxnSpPr>
          <p:cNvPr id="297" name="Google Shape;297;p11"/>
          <p:cNvCxnSpPr/>
          <p:nvPr/>
        </p:nvCxnSpPr>
        <p:spPr>
          <a:xfrm rot="10800000" flipH="1">
            <a:off x="7385513" y="1833247"/>
            <a:ext cx="1141134" cy="32359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" name="Google Shape;298;p11"/>
          <p:cNvCxnSpPr/>
          <p:nvPr/>
        </p:nvCxnSpPr>
        <p:spPr>
          <a:xfrm rot="10800000">
            <a:off x="2895011" y="1651897"/>
            <a:ext cx="1199467" cy="490838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p11"/>
          <p:cNvCxnSpPr/>
          <p:nvPr/>
        </p:nvCxnSpPr>
        <p:spPr>
          <a:xfrm>
            <a:off x="5889545" y="4908130"/>
            <a:ext cx="1" cy="46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 txBox="1"/>
          <p:nvPr/>
        </p:nvSpPr>
        <p:spPr>
          <a:xfrm>
            <a:off x="9442599" y="4889464"/>
            <a:ext cx="2561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700" i="1" dirty="0">
                <a:solidFill>
                  <a:srgbClr val="757070"/>
                </a:solidFill>
              </a:rPr>
              <a:t>"A country </a:t>
            </a:r>
            <a:r>
              <a:rPr lang="fr-FR" sz="1700" i="1" dirty="0" err="1">
                <a:solidFill>
                  <a:srgbClr val="757070"/>
                </a:solidFill>
              </a:rPr>
              <a:t>populated</a:t>
            </a:r>
            <a:r>
              <a:rPr lang="fr-FR" sz="1700" i="1" dirty="0">
                <a:solidFill>
                  <a:srgbClr val="757070"/>
                </a:solidFill>
              </a:rPr>
              <a:t> by </a:t>
            </a:r>
            <a:r>
              <a:rPr lang="fr-FR" sz="1700" i="1" dirty="0" err="1">
                <a:solidFill>
                  <a:srgbClr val="757070"/>
                </a:solidFill>
              </a:rPr>
              <a:t>irreducible</a:t>
            </a:r>
            <a:r>
              <a:rPr lang="fr-FR" sz="1700" i="1" dirty="0">
                <a:solidFill>
                  <a:srgbClr val="757070"/>
                </a:solidFill>
              </a:rPr>
              <a:t> </a:t>
            </a:r>
            <a:r>
              <a:rPr lang="fr-FR" sz="1700" i="1" dirty="0" err="1">
                <a:solidFill>
                  <a:srgbClr val="757070"/>
                </a:solidFill>
              </a:rPr>
              <a:t>Gauls</a:t>
            </a:r>
            <a:r>
              <a:rPr lang="fr-FR" sz="1700" i="1" dirty="0">
                <a:solidFill>
                  <a:srgbClr val="757070"/>
                </a:solidFill>
              </a:rPr>
              <a:t> </a:t>
            </a:r>
            <a:r>
              <a:rPr lang="fr-FR" sz="1700" i="1" dirty="0" err="1">
                <a:solidFill>
                  <a:srgbClr val="757070"/>
                </a:solidFill>
              </a:rPr>
              <a:t>still</a:t>
            </a:r>
            <a:r>
              <a:rPr lang="fr-FR" sz="1700" i="1" dirty="0">
                <a:solidFill>
                  <a:srgbClr val="757070"/>
                </a:solidFill>
              </a:rPr>
              <a:t> </a:t>
            </a:r>
            <a:r>
              <a:rPr lang="fr-FR" sz="1700" i="1" dirty="0" err="1">
                <a:solidFill>
                  <a:srgbClr val="757070"/>
                </a:solidFill>
              </a:rPr>
              <a:t>resists</a:t>
            </a:r>
            <a:r>
              <a:rPr lang="fr-FR" sz="1700" i="1" dirty="0">
                <a:solidFill>
                  <a:srgbClr val="757070"/>
                </a:solidFill>
              </a:rPr>
              <a:t> the </a:t>
            </a:r>
            <a:r>
              <a:rPr lang="fr-FR" sz="1700" i="1" dirty="0" err="1">
                <a:solidFill>
                  <a:srgbClr val="757070"/>
                </a:solidFill>
              </a:rPr>
              <a:t>invader</a:t>
            </a:r>
            <a:r>
              <a:rPr lang="fr-FR" sz="1700" i="1" dirty="0">
                <a:solidFill>
                  <a:srgbClr val="757070"/>
                </a:solidFill>
              </a:rPr>
              <a:t>.”</a:t>
            </a:r>
            <a:endParaRPr sz="1700" i="1" dirty="0">
              <a:solidFill>
                <a:srgbClr val="757070"/>
              </a:solidFill>
            </a:endParaRPr>
          </a:p>
        </p:txBody>
      </p:sp>
      <p:pic>
        <p:nvPicPr>
          <p:cNvPr id="301" name="Google Shape;301;p11"/>
          <p:cNvPicPr preferRelativeResize="0"/>
          <p:nvPr/>
        </p:nvPicPr>
        <p:blipFill rotWithShape="1">
          <a:blip r:embed="rId8">
            <a:alphaModFix amt="70000"/>
          </a:blip>
          <a:srcRect/>
          <a:stretch/>
        </p:blipFill>
        <p:spPr>
          <a:xfrm>
            <a:off x="10917336" y="1974233"/>
            <a:ext cx="828330" cy="590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1" descr="Emoji Phone Transparent Png - Transparent Background Mobile Logo Png ..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45024" y="4034707"/>
            <a:ext cx="311361" cy="35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1"/>
          <p:cNvSpPr/>
          <p:nvPr/>
        </p:nvSpPr>
        <p:spPr>
          <a:xfrm>
            <a:off x="1663794" y="3964152"/>
            <a:ext cx="478132" cy="49707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11"/>
          <p:cNvPicPr preferRelativeResize="0"/>
          <p:nvPr/>
        </p:nvPicPr>
        <p:blipFill rotWithShape="1">
          <a:blip r:embed="rId10">
            <a:alphaModFix/>
          </a:blip>
          <a:srcRect r="71513"/>
          <a:stretch/>
        </p:blipFill>
        <p:spPr>
          <a:xfrm>
            <a:off x="1704793" y="3995587"/>
            <a:ext cx="451816" cy="42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 descr="Green Check Mark Logo Template Illustration Design. Vector EPS 10 ..."/>
          <p:cNvPicPr preferRelativeResize="0"/>
          <p:nvPr/>
        </p:nvPicPr>
        <p:blipFill rotWithShape="1">
          <a:blip r:embed="rId11">
            <a:alphaModFix/>
          </a:blip>
          <a:srcRect l="24893" t="20990" r="19547" b="22351"/>
          <a:stretch/>
        </p:blipFill>
        <p:spPr>
          <a:xfrm>
            <a:off x="2402569" y="4035461"/>
            <a:ext cx="127412" cy="12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 descr="Google (Android 12L)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4162" y="1491541"/>
            <a:ext cx="486130" cy="45753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1"/>
          <p:cNvSpPr/>
          <p:nvPr/>
        </p:nvSpPr>
        <p:spPr>
          <a:xfrm>
            <a:off x="655472" y="1121373"/>
            <a:ext cx="408916" cy="408916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4320027" y="5345520"/>
            <a:ext cx="436202" cy="436202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1"/>
          <p:cNvSpPr/>
          <p:nvPr/>
        </p:nvSpPr>
        <p:spPr>
          <a:xfrm>
            <a:off x="8571654" y="1273441"/>
            <a:ext cx="436200" cy="436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22920" y="5453403"/>
            <a:ext cx="815331" cy="81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1" descr="Brunette, caissier, vendeur. Beau, client, brunette, assister à ...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554217" y="5667993"/>
            <a:ext cx="806214" cy="8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1"/>
          <p:cNvSpPr/>
          <p:nvPr/>
        </p:nvSpPr>
        <p:spPr>
          <a:xfrm>
            <a:off x="1911685" y="5306298"/>
            <a:ext cx="478132" cy="49707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11"/>
          <p:cNvPicPr preferRelativeResize="0"/>
          <p:nvPr/>
        </p:nvPicPr>
        <p:blipFill rotWithShape="1">
          <a:blip r:embed="rId10">
            <a:alphaModFix/>
          </a:blip>
          <a:srcRect r="71513"/>
          <a:stretch/>
        </p:blipFill>
        <p:spPr>
          <a:xfrm>
            <a:off x="1920934" y="5394883"/>
            <a:ext cx="451816" cy="42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1" descr="Green Check Mark Logo Template Illustration Design. Vector EPS 10 ..."/>
          <p:cNvPicPr preferRelativeResize="0"/>
          <p:nvPr/>
        </p:nvPicPr>
        <p:blipFill rotWithShape="1">
          <a:blip r:embed="rId11">
            <a:alphaModFix/>
          </a:blip>
          <a:srcRect l="24893" t="20990" r="19547" b="22351"/>
          <a:stretch/>
        </p:blipFill>
        <p:spPr>
          <a:xfrm>
            <a:off x="2391349" y="5436412"/>
            <a:ext cx="127412" cy="12993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1"/>
          <p:cNvSpPr/>
          <p:nvPr/>
        </p:nvSpPr>
        <p:spPr>
          <a:xfrm rot="10800000" flipH="1">
            <a:off x="1941644" y="5959512"/>
            <a:ext cx="484519" cy="220836"/>
          </a:xfrm>
          <a:prstGeom prst="bentArrow">
            <a:avLst>
              <a:gd name="adj1" fmla="val 25000"/>
              <a:gd name="adj2" fmla="val 30751"/>
              <a:gd name="adj3" fmla="val 48003"/>
              <a:gd name="adj4" fmla="val 43750"/>
            </a:avLst>
          </a:prstGeom>
          <a:solidFill>
            <a:srgbClr val="A8D08C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1"/>
          <p:cNvSpPr txBox="1"/>
          <p:nvPr/>
        </p:nvSpPr>
        <p:spPr>
          <a:xfrm>
            <a:off x="263802" y="2631082"/>
            <a:ext cx="673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1h</a:t>
            </a:r>
            <a:endParaRPr sz="2400" b="1" i="1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1"/>
          <p:cNvSpPr txBox="1"/>
          <p:nvPr/>
        </p:nvSpPr>
        <p:spPr>
          <a:xfrm>
            <a:off x="11277941" y="3487727"/>
            <a:ext cx="673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5h</a:t>
            </a:r>
            <a:endParaRPr sz="2400" b="1" i="1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6908382" y="5356169"/>
            <a:ext cx="673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2h</a:t>
            </a:r>
            <a:endParaRPr sz="2400" b="1" i="1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"/>
          <p:cNvSpPr txBox="1">
            <a:spLocks noGrp="1"/>
          </p:cNvSpPr>
          <p:nvPr>
            <p:ph type="title"/>
          </p:nvPr>
        </p:nvSpPr>
        <p:spPr>
          <a:xfrm>
            <a:off x="2226496" y="81953"/>
            <a:ext cx="8090961" cy="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fr-FR" sz="3600" dirty="0" err="1"/>
              <a:t>Merchants</a:t>
            </a:r>
            <a:r>
              <a:rPr lang="fr-FR" sz="3600" dirty="0"/>
              <a:t> and entrepreneurs</a:t>
            </a:r>
            <a:endParaRPr sz="3600" dirty="0"/>
          </a:p>
        </p:txBody>
      </p:sp>
      <p:pic>
        <p:nvPicPr>
          <p:cNvPr id="324" name="Google Shape;324;p12"/>
          <p:cNvPicPr preferRelativeResize="0"/>
          <p:nvPr/>
        </p:nvPicPr>
        <p:blipFill rotWithShape="1">
          <a:blip r:embed="rId3">
            <a:alphaModFix/>
          </a:blip>
          <a:srcRect t="7918" b="8789"/>
          <a:stretch/>
        </p:blipFill>
        <p:spPr>
          <a:xfrm>
            <a:off x="9375928" y="102786"/>
            <a:ext cx="1707707" cy="141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1728" y="1390055"/>
            <a:ext cx="401356" cy="40135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2"/>
          <p:cNvSpPr txBox="1"/>
          <p:nvPr/>
        </p:nvSpPr>
        <p:spPr>
          <a:xfrm>
            <a:off x="3616723" y="565152"/>
            <a:ext cx="5487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800" b="1" dirty="0">
                <a:solidFill>
                  <a:schemeClr val="dk1"/>
                </a:solidFill>
              </a:rPr>
              <a:t>Start the exit of the $ or € !</a:t>
            </a:r>
            <a:endParaRPr sz="28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/>
              <a:t>Accept</a:t>
            </a:r>
            <a:r>
              <a:rPr lang="fr-FR" sz="2000" dirty="0"/>
              <a:t> Bitcoin and/or </a:t>
            </a:r>
            <a:r>
              <a:rPr lang="fr-FR" sz="2000" dirty="0" err="1"/>
              <a:t>Monero</a:t>
            </a:r>
            <a:r>
              <a:rPr lang="fr-FR" sz="2000" dirty="0"/>
              <a:t> (</a:t>
            </a:r>
            <a:r>
              <a:rPr lang="fr-FR" sz="2000" dirty="0" err="1"/>
              <a:t>untraceable</a:t>
            </a:r>
            <a:r>
              <a:rPr lang="fr-FR" sz="2000" dirty="0"/>
              <a:t>)</a:t>
            </a:r>
            <a:r>
              <a:rPr lang="fr-F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4536" y="194998"/>
            <a:ext cx="1120804" cy="112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2" descr="Brunette, caissier, vendeur. Beau, client, brunette, assister à ..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5120" y="412185"/>
            <a:ext cx="1108271" cy="115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2"/>
          <p:cNvPicPr preferRelativeResize="0"/>
          <p:nvPr/>
        </p:nvPicPr>
        <p:blipFill rotWithShape="1">
          <a:blip r:embed="rId7">
            <a:alphaModFix/>
          </a:blip>
          <a:srcRect r="71513"/>
          <a:stretch/>
        </p:blipFill>
        <p:spPr>
          <a:xfrm>
            <a:off x="6818505" y="1377677"/>
            <a:ext cx="415962" cy="38834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 txBox="1"/>
          <p:nvPr/>
        </p:nvSpPr>
        <p:spPr>
          <a:xfrm>
            <a:off x="855000" y="1874582"/>
            <a:ext cx="31560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err="1">
                <a:solidFill>
                  <a:schemeClr val="dk1"/>
                </a:solidFill>
              </a:rPr>
              <a:t>Get</a:t>
            </a:r>
            <a:r>
              <a:rPr lang="fr-FR" sz="2800" dirty="0">
                <a:solidFill>
                  <a:schemeClr val="dk1"/>
                </a:solidFill>
              </a:rPr>
              <a:t> </a:t>
            </a:r>
            <a:r>
              <a:rPr lang="fr-FR" sz="2800" dirty="0" err="1">
                <a:solidFill>
                  <a:schemeClr val="dk1"/>
                </a:solidFill>
              </a:rPr>
              <a:t>paid</a:t>
            </a:r>
            <a:r>
              <a:rPr lang="fr-FR" sz="2800" dirty="0">
                <a:solidFill>
                  <a:schemeClr val="dk1"/>
                </a:solidFill>
              </a:rPr>
              <a:t>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134449" y="2984086"/>
            <a:ext cx="22554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Bitcoin</a:t>
            </a:r>
            <a:r>
              <a:rPr lang="fr-F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u="sng" dirty="0">
                <a:solidFill>
                  <a:schemeClr val="dk1"/>
                </a:solidFill>
              </a:rPr>
              <a:t>Standard mode </a:t>
            </a:r>
            <a:endParaRPr sz="2000" u="sng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</a:rPr>
              <a:t>slow ~30 min for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dirty="0">
                <a:solidFill>
                  <a:schemeClr val="dk1"/>
                </a:solidFill>
              </a:rPr>
              <a:t> 3 confirmations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32" name="Google Shape;332;p12"/>
          <p:cNvSpPr txBox="1"/>
          <p:nvPr/>
        </p:nvSpPr>
        <p:spPr>
          <a:xfrm>
            <a:off x="2164059" y="3025919"/>
            <a:ext cx="25557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Bitcoin Lightning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u="sng" dirty="0">
                <a:solidFill>
                  <a:schemeClr val="dk1"/>
                </a:solidFill>
              </a:rPr>
              <a:t>Instant mode</a:t>
            </a:r>
            <a:endParaRPr sz="2000" u="sng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 err="1">
                <a:solidFill>
                  <a:schemeClr val="dk1"/>
                </a:solidFill>
              </a:rPr>
              <a:t>less</a:t>
            </a:r>
            <a:r>
              <a:rPr lang="fr-FR" sz="1600" dirty="0">
                <a:solidFill>
                  <a:schemeClr val="dk1"/>
                </a:solidFill>
              </a:rPr>
              <a:t> </a:t>
            </a:r>
            <a:r>
              <a:rPr lang="fr-FR" sz="1600" dirty="0" err="1">
                <a:solidFill>
                  <a:schemeClr val="dk1"/>
                </a:solidFill>
              </a:rPr>
              <a:t>known</a:t>
            </a:r>
            <a:r>
              <a:rPr lang="fr-FR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dirty="0">
                <a:solidFill>
                  <a:schemeClr val="dk1"/>
                </a:solidFill>
              </a:rPr>
              <a:t>but &lt; 3 sec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333" name="Google Shape;333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11273" y="2560029"/>
            <a:ext cx="409361" cy="40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2550" y="2563147"/>
            <a:ext cx="418117" cy="4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376" y="2531042"/>
            <a:ext cx="418117" cy="41811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2"/>
          <p:cNvSpPr txBox="1"/>
          <p:nvPr/>
        </p:nvSpPr>
        <p:spPr>
          <a:xfrm>
            <a:off x="276190" y="4483797"/>
            <a:ext cx="43137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err="1">
                <a:solidFill>
                  <a:schemeClr val="dk1"/>
                </a:solidFill>
              </a:rPr>
              <a:t>Accounting</a:t>
            </a:r>
            <a:br>
              <a:rPr lang="fr-F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fr-FR" sz="1800" u="sng" dirty="0">
                <a:solidFill>
                  <a:schemeClr val="dk1"/>
                </a:solidFill>
              </a:rPr>
              <a:t>if</a:t>
            </a:r>
            <a:r>
              <a:rPr lang="fr-FR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app </a:t>
            </a:r>
            <a:r>
              <a:rPr lang="fr-F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fr-FR" sz="1800" dirty="0" err="1">
                <a:solidFill>
                  <a:schemeClr val="dk1"/>
                </a:solidFill>
              </a:rPr>
              <a:t>manually</a:t>
            </a:r>
            <a:r>
              <a:rPr lang="fr-FR" sz="1800" dirty="0">
                <a:solidFill>
                  <a:schemeClr val="dk1"/>
                </a:solidFill>
              </a:rPr>
              <a:t> report </a:t>
            </a:r>
            <a:r>
              <a:rPr lang="fr-FR" sz="1800" dirty="0" err="1">
                <a:solidFill>
                  <a:schemeClr val="dk1"/>
                </a:solidFill>
              </a:rPr>
              <a:t>each</a:t>
            </a:r>
            <a:r>
              <a:rPr lang="fr-FR" sz="1800" dirty="0">
                <a:solidFill>
                  <a:schemeClr val="dk1"/>
                </a:solidFill>
              </a:rPr>
              <a:t> </a:t>
            </a:r>
            <a:r>
              <a:rPr lang="fr-FR" sz="1800" dirty="0" err="1">
                <a:solidFill>
                  <a:schemeClr val="dk1"/>
                </a:solidFill>
              </a:rPr>
              <a:t>week</a:t>
            </a:r>
            <a:r>
              <a:rPr lang="fr-FR" sz="1800" dirty="0">
                <a:solidFill>
                  <a:schemeClr val="dk1"/>
                </a:solidFill>
              </a:rPr>
              <a:t> or </a:t>
            </a:r>
            <a:r>
              <a:rPr lang="fr-FR" sz="1800" dirty="0" err="1">
                <a:solidFill>
                  <a:schemeClr val="dk1"/>
                </a:solidFill>
              </a:rPr>
              <a:t>month</a:t>
            </a:r>
            <a:r>
              <a:rPr lang="fr-FR" sz="1800" dirty="0">
                <a:solidFill>
                  <a:schemeClr val="dk1"/>
                </a:solidFill>
              </a:rPr>
              <a:t> the transactions made. </a:t>
            </a:r>
            <a:r>
              <a:rPr lang="fr-FR" sz="1800" dirty="0" err="1">
                <a:solidFill>
                  <a:schemeClr val="dk1"/>
                </a:solidFill>
              </a:rPr>
              <a:t>Including</a:t>
            </a:r>
            <a:r>
              <a:rPr lang="fr-FR" sz="1800" dirty="0">
                <a:solidFill>
                  <a:schemeClr val="dk1"/>
                </a:solidFill>
              </a:rPr>
              <a:t> </a:t>
            </a:r>
            <a:r>
              <a:rPr lang="fr-FR" sz="1800" dirty="0" err="1">
                <a:solidFill>
                  <a:schemeClr val="dk1"/>
                </a:solidFill>
              </a:rPr>
              <a:t>price</a:t>
            </a:r>
            <a:r>
              <a:rPr lang="fr-FR" sz="1800" dirty="0">
                <a:solidFill>
                  <a:schemeClr val="dk1"/>
                </a:solidFill>
              </a:rPr>
              <a:t>, (rate), date</a:t>
            </a:r>
            <a:br>
              <a:rPr lang="fr-F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u="sng" dirty="0">
                <a:solidFill>
                  <a:schemeClr val="dk1"/>
                </a:solidFill>
              </a:rPr>
              <a:t>if computer</a:t>
            </a:r>
            <a:r>
              <a:rPr lang="fr-FR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fr-F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BTCPayServer</a:t>
            </a:r>
            <a:br>
              <a:rPr lang="fr-F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dirty="0">
                <a:solidFill>
                  <a:schemeClr val="dk1"/>
                </a:solidFill>
              </a:rPr>
              <a:t>Taxation</a:t>
            </a:r>
            <a:r>
              <a:rPr lang="fr-F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fr-FR" sz="1800" dirty="0">
                <a:solidFill>
                  <a:schemeClr val="dk1"/>
                </a:solidFill>
                <a:hlinkClick r:id="rId9" action="ppaction://hlinkfile"/>
              </a:rPr>
              <a:t>Koinly.io</a:t>
            </a:r>
            <a:r>
              <a:rPr lang="fr-FR" sz="1800" dirty="0">
                <a:solidFill>
                  <a:schemeClr val="dk1"/>
                </a:solidFill>
              </a:rPr>
              <a:t> + </a:t>
            </a:r>
            <a:r>
              <a:rPr lang="fr-FR" sz="1800" dirty="0" err="1">
                <a:solidFill>
                  <a:schemeClr val="dk1"/>
                </a:solidFill>
              </a:rPr>
              <a:t>accountant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2"/>
          <p:cNvSpPr txBox="1"/>
          <p:nvPr/>
        </p:nvSpPr>
        <p:spPr>
          <a:xfrm>
            <a:off x="5114182" y="2954602"/>
            <a:ext cx="212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&lt; 10 </a:t>
            </a:r>
            <a:r>
              <a:rPr lang="fr-FR" sz="1800" b="1">
                <a:solidFill>
                  <a:srgbClr val="2F5496"/>
                </a:solidFill>
              </a:rPr>
              <a:t>times</a:t>
            </a:r>
            <a:r>
              <a:rPr lang="fr-FR" sz="18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-FR" sz="1800" b="1">
                <a:solidFill>
                  <a:srgbClr val="2F5496"/>
                </a:solidFill>
              </a:rPr>
              <a:t>month</a:t>
            </a:r>
            <a:r>
              <a:rPr lang="fr-FR" sz="18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2"/>
          <p:cNvSpPr txBox="1"/>
          <p:nvPr/>
        </p:nvSpPr>
        <p:spPr>
          <a:xfrm>
            <a:off x="4991413" y="4566717"/>
            <a:ext cx="212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&gt; 10 </a:t>
            </a:r>
            <a:r>
              <a:rPr lang="fr-FR" sz="1800" b="1">
                <a:solidFill>
                  <a:srgbClr val="548135"/>
                </a:solidFill>
              </a:rPr>
              <a:t>times</a:t>
            </a:r>
            <a:r>
              <a:rPr lang="fr-FR" sz="18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/m</a:t>
            </a:r>
            <a:r>
              <a:rPr lang="fr-FR" sz="1800" b="1">
                <a:solidFill>
                  <a:srgbClr val="548135"/>
                </a:solidFill>
              </a:rPr>
              <a:t>onth</a:t>
            </a:r>
            <a:endParaRPr sz="1800" b="1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4227626" y="1878982"/>
            <a:ext cx="3625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800">
                <a:solidFill>
                  <a:schemeClr val="dk1"/>
                </a:solidFill>
              </a:rPr>
              <a:t>Expected payment frequency: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40" name="Google Shape;340;p12"/>
          <p:cNvSpPr txBox="1"/>
          <p:nvPr/>
        </p:nvSpPr>
        <p:spPr>
          <a:xfrm>
            <a:off x="8143777" y="1879698"/>
            <a:ext cx="3193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 dirty="0" err="1">
                <a:solidFill>
                  <a:schemeClr val="dk1"/>
                </a:solidFill>
              </a:rPr>
              <a:t>Treasury</a:t>
            </a:r>
            <a:r>
              <a:rPr lang="fr-FR" sz="2600" dirty="0">
                <a:solidFill>
                  <a:schemeClr val="dk1"/>
                </a:solidFill>
              </a:rPr>
              <a:t> </a:t>
            </a:r>
            <a:r>
              <a:rPr lang="fr-FR" sz="2600" dirty="0" err="1">
                <a:solidFill>
                  <a:schemeClr val="dk1"/>
                </a:solidFill>
              </a:rPr>
              <a:t>stored</a:t>
            </a:r>
            <a:r>
              <a:rPr lang="fr-FR" sz="2600" dirty="0">
                <a:solidFill>
                  <a:schemeClr val="dk1"/>
                </a:solidFill>
              </a:rPr>
              <a:t> in Bitcoin (partial):</a:t>
            </a:r>
            <a:endParaRPr sz="2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2"/>
          <p:cNvSpPr txBox="1"/>
          <p:nvPr/>
        </p:nvSpPr>
        <p:spPr>
          <a:xfrm>
            <a:off x="7638029" y="2845314"/>
            <a:ext cx="4406400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dirty="0">
                <a:solidFill>
                  <a:schemeClr val="dk1"/>
                </a:solidFill>
              </a:rPr>
              <a:t>- </a:t>
            </a:r>
            <a:r>
              <a:rPr lang="fr-FR" b="1" dirty="0" err="1">
                <a:solidFill>
                  <a:schemeClr val="dk1"/>
                </a:solidFill>
              </a:rPr>
              <a:t>Create</a:t>
            </a:r>
            <a:r>
              <a:rPr lang="fr-FR" b="1" dirty="0">
                <a:solidFill>
                  <a:schemeClr val="dk1"/>
                </a:solidFill>
              </a:rPr>
              <a:t> a Relai </a:t>
            </a:r>
            <a:r>
              <a:rPr lang="fr-FR" b="1" u="sng" dirty="0">
                <a:solidFill>
                  <a:schemeClr val="dk1"/>
                </a:solidFill>
              </a:rPr>
              <a:t>Pro</a:t>
            </a:r>
            <a:r>
              <a:rPr lang="fr-FR" b="1" dirty="0">
                <a:solidFill>
                  <a:schemeClr val="dk1"/>
                </a:solidFill>
              </a:rPr>
              <a:t> or Kraken </a:t>
            </a:r>
            <a:r>
              <a:rPr lang="fr-FR" b="1" u="sng" dirty="0">
                <a:solidFill>
                  <a:schemeClr val="dk1"/>
                </a:solidFill>
              </a:rPr>
              <a:t>Business</a:t>
            </a:r>
            <a:r>
              <a:rPr lang="fr-FR" b="1" dirty="0">
                <a:solidFill>
                  <a:schemeClr val="dk1"/>
                </a:solidFill>
              </a:rPr>
              <a:t> </a:t>
            </a:r>
            <a:r>
              <a:rPr lang="fr-FR" b="1" dirty="0" err="1">
                <a:solidFill>
                  <a:schemeClr val="dk1"/>
                </a:solidFill>
              </a:rPr>
              <a:t>account</a:t>
            </a:r>
            <a:r>
              <a:rPr lang="fr-FR" b="1" dirty="0">
                <a:solidFill>
                  <a:schemeClr val="dk1"/>
                </a:solidFill>
              </a:rPr>
              <a:t> </a:t>
            </a:r>
            <a:r>
              <a:rPr lang="fr-FR" dirty="0">
                <a:solidFill>
                  <a:schemeClr val="dk1"/>
                </a:solidFill>
              </a:rPr>
              <a:t>and </a:t>
            </a:r>
            <a:r>
              <a:rPr lang="fr-FR" dirty="0" err="1">
                <a:solidFill>
                  <a:schemeClr val="dk1"/>
                </a:solidFill>
              </a:rPr>
              <a:t>fill</a:t>
            </a:r>
            <a:r>
              <a:rPr lang="fr-FR" dirty="0">
                <a:solidFill>
                  <a:schemeClr val="dk1"/>
                </a:solidFill>
              </a:rPr>
              <a:t> out the business </a:t>
            </a:r>
            <a:r>
              <a:rPr lang="fr-FR" dirty="0" err="1">
                <a:solidFill>
                  <a:schemeClr val="dk1"/>
                </a:solidFill>
              </a:rPr>
              <a:t>form</a:t>
            </a:r>
            <a:r>
              <a:rPr lang="fr-FR" dirty="0">
                <a:solidFill>
                  <a:schemeClr val="dk1"/>
                </a:solidFill>
              </a:rPr>
              <a:t>. </a:t>
            </a:r>
            <a:r>
              <a:rPr lang="fr-FR" dirty="0" err="1">
                <a:solidFill>
                  <a:schemeClr val="dk1"/>
                </a:solidFill>
              </a:rPr>
              <a:t>Wait</a:t>
            </a:r>
            <a:r>
              <a:rPr lang="fr-FR" dirty="0">
                <a:solidFill>
                  <a:schemeClr val="dk1"/>
                </a:solidFill>
              </a:rPr>
              <a:t> 5 </a:t>
            </a:r>
            <a:r>
              <a:rPr lang="fr-FR" dirty="0" err="1">
                <a:solidFill>
                  <a:schemeClr val="dk1"/>
                </a:solidFill>
              </a:rPr>
              <a:t>days</a:t>
            </a:r>
            <a:r>
              <a:rPr lang="fr-FR" dirty="0">
                <a:solidFill>
                  <a:schemeClr val="dk1"/>
                </a:solidFill>
              </a:rPr>
              <a:t> for validation  (</a:t>
            </a:r>
            <a:r>
              <a:rPr lang="fr-FR" sz="1400" dirty="0">
                <a:solidFill>
                  <a:schemeClr val="accent1"/>
                </a:solidFill>
                <a:hlinkClick r:id="rId10"/>
              </a:rPr>
              <a:t>kraken.com/</a:t>
            </a:r>
            <a:r>
              <a:rPr lang="fr-FR" sz="1400" dirty="0" err="1">
                <a:solidFill>
                  <a:schemeClr val="accent1"/>
                </a:solidFill>
                <a:hlinkClick r:id="rId10"/>
              </a:rPr>
              <a:t>fr</a:t>
            </a:r>
            <a:r>
              <a:rPr lang="fr-FR" sz="1400" dirty="0">
                <a:solidFill>
                  <a:schemeClr val="accent1"/>
                </a:solidFill>
                <a:hlinkClick r:id="rId10"/>
              </a:rPr>
              <a:t>/</a:t>
            </a:r>
            <a:r>
              <a:rPr lang="fr-FR" sz="1400" dirty="0" err="1">
                <a:solidFill>
                  <a:schemeClr val="accent1"/>
                </a:solidFill>
                <a:hlinkClick r:id="rId10"/>
              </a:rPr>
              <a:t>sign-up?type</a:t>
            </a:r>
            <a:r>
              <a:rPr lang="fr-FR" sz="1400" dirty="0">
                <a:solidFill>
                  <a:schemeClr val="accent1"/>
                </a:solidFill>
                <a:hlinkClick r:id="rId10"/>
              </a:rPr>
              <a:t>=business</a:t>
            </a:r>
            <a:r>
              <a:rPr lang="fr-FR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dk1"/>
                </a:solidFill>
              </a:rPr>
              <a:t>- </a:t>
            </a:r>
            <a:r>
              <a:rPr lang="fr-FR" b="1" dirty="0" err="1">
                <a:solidFill>
                  <a:schemeClr val="dk1"/>
                </a:solidFill>
              </a:rPr>
              <a:t>Appointment</a:t>
            </a:r>
            <a:r>
              <a:rPr lang="fr-FR" b="1" dirty="0">
                <a:solidFill>
                  <a:schemeClr val="dk1"/>
                </a:solidFill>
              </a:rPr>
              <a:t> </a:t>
            </a:r>
            <a:r>
              <a:rPr lang="fr-FR" b="1" dirty="0" err="1">
                <a:solidFill>
                  <a:schemeClr val="dk1"/>
                </a:solidFill>
              </a:rPr>
              <a:t>with</a:t>
            </a:r>
            <a:r>
              <a:rPr lang="fr-FR" b="1" dirty="0">
                <a:solidFill>
                  <a:schemeClr val="dk1"/>
                </a:solidFill>
              </a:rPr>
              <a:t> </a:t>
            </a:r>
            <a:r>
              <a:rPr lang="fr-FR" b="1" dirty="0" err="1">
                <a:solidFill>
                  <a:schemeClr val="dk1"/>
                </a:solidFill>
              </a:rPr>
              <a:t>your</a:t>
            </a:r>
            <a:r>
              <a:rPr lang="fr-FR" b="1" dirty="0">
                <a:solidFill>
                  <a:schemeClr val="dk1"/>
                </a:solidFill>
              </a:rPr>
              <a:t> </a:t>
            </a:r>
            <a:r>
              <a:rPr lang="fr-FR" b="1" dirty="0" err="1">
                <a:solidFill>
                  <a:schemeClr val="dk1"/>
                </a:solidFill>
              </a:rPr>
              <a:t>accountant</a:t>
            </a:r>
            <a:r>
              <a:rPr lang="fr-FR" b="1" dirty="0">
                <a:solidFill>
                  <a:schemeClr val="dk1"/>
                </a:solidFill>
              </a:rPr>
              <a:t> </a:t>
            </a:r>
            <a:r>
              <a:rPr lang="fr-FR" dirty="0">
                <a:solidFill>
                  <a:schemeClr val="dk1"/>
                </a:solidFill>
              </a:rPr>
              <a:t>to </a:t>
            </a:r>
            <a:r>
              <a:rPr lang="fr-FR" dirty="0" err="1">
                <a:solidFill>
                  <a:schemeClr val="dk1"/>
                </a:solidFill>
              </a:rPr>
              <a:t>declare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dk1"/>
                </a:solidFill>
              </a:rPr>
              <a:t>(</a:t>
            </a:r>
            <a:r>
              <a:rPr lang="fr-FR" dirty="0" err="1">
                <a:solidFill>
                  <a:schemeClr val="dk1"/>
                </a:solidFill>
              </a:rPr>
              <a:t>refer</a:t>
            </a:r>
            <a:r>
              <a:rPr lang="fr-FR" dirty="0">
                <a:solidFill>
                  <a:schemeClr val="dk1"/>
                </a:solidFill>
              </a:rPr>
              <a:t> to local </a:t>
            </a:r>
            <a:r>
              <a:rPr lang="fr-FR" dirty="0" err="1">
                <a:solidFill>
                  <a:schemeClr val="dk1"/>
                </a:solidFill>
              </a:rPr>
              <a:t>law</a:t>
            </a:r>
            <a:r>
              <a:rPr lang="fr-FR" dirty="0">
                <a:solidFill>
                  <a:schemeClr val="dk1"/>
                </a:solidFill>
              </a:rPr>
              <a:t>). </a:t>
            </a:r>
            <a:r>
              <a:rPr lang="fr-FR" sz="1400" dirty="0" err="1">
                <a:solidFill>
                  <a:schemeClr val="accent1"/>
                </a:solidFill>
              </a:rPr>
              <a:t>Obviously</a:t>
            </a:r>
            <a:r>
              <a:rPr lang="fr-FR" sz="1400" dirty="0">
                <a:solidFill>
                  <a:schemeClr val="accent1"/>
                </a:solidFill>
              </a:rPr>
              <a:t> : </a:t>
            </a:r>
            <a:r>
              <a:rPr lang="fr-FR" sz="1400" dirty="0" err="1">
                <a:solidFill>
                  <a:schemeClr val="accent1"/>
                </a:solidFill>
              </a:rPr>
              <a:t>your</a:t>
            </a:r>
            <a:r>
              <a:rPr lang="fr-FR" sz="1400" dirty="0">
                <a:solidFill>
                  <a:schemeClr val="accent1"/>
                </a:solidFill>
              </a:rPr>
              <a:t> pro wallet must </a:t>
            </a:r>
            <a:r>
              <a:rPr lang="fr-FR" sz="1400" dirty="0" err="1">
                <a:solidFill>
                  <a:schemeClr val="accent1"/>
                </a:solidFill>
              </a:rPr>
              <a:t>be</a:t>
            </a:r>
            <a:r>
              <a:rPr lang="fr-FR" sz="1400" dirty="0">
                <a:solidFill>
                  <a:schemeClr val="accent1"/>
                </a:solidFill>
              </a:rPr>
              <a:t> ≠ </a:t>
            </a:r>
            <a:r>
              <a:rPr lang="fr-FR" sz="1400" dirty="0" err="1">
                <a:solidFill>
                  <a:schemeClr val="accent1"/>
                </a:solidFill>
              </a:rPr>
              <a:t>from</a:t>
            </a:r>
            <a:r>
              <a:rPr lang="fr-FR" sz="1400" dirty="0">
                <a:solidFill>
                  <a:schemeClr val="accent1"/>
                </a:solidFill>
              </a:rPr>
              <a:t> </a:t>
            </a:r>
            <a:r>
              <a:rPr lang="fr-FR" sz="1400" dirty="0" err="1">
                <a:solidFill>
                  <a:schemeClr val="accent1"/>
                </a:solidFill>
              </a:rPr>
              <a:t>your</a:t>
            </a:r>
            <a:r>
              <a:rPr lang="fr-FR" sz="1400" dirty="0">
                <a:solidFill>
                  <a:schemeClr val="accent1"/>
                </a:solidFill>
              </a:rPr>
              <a:t> perso wallet</a:t>
            </a:r>
            <a:endParaRPr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dirty="0">
                <a:solidFill>
                  <a:schemeClr val="dk1"/>
                </a:solidFill>
              </a:rPr>
              <a:t>- Transfer to Kraken </a:t>
            </a:r>
            <a:r>
              <a:rPr lang="fr-FR" dirty="0">
                <a:solidFill>
                  <a:schemeClr val="dk1"/>
                </a:solidFill>
              </a:rPr>
              <a:t>the </a:t>
            </a:r>
            <a:r>
              <a:rPr lang="fr-FR" dirty="0" err="1">
                <a:solidFill>
                  <a:schemeClr val="dk1"/>
                </a:solidFill>
              </a:rPr>
              <a:t>amount</a:t>
            </a:r>
            <a:r>
              <a:rPr lang="fr-FR" dirty="0">
                <a:solidFill>
                  <a:schemeClr val="dk1"/>
                </a:solidFill>
              </a:rPr>
              <a:t> of cash in € </a:t>
            </a:r>
            <a:r>
              <a:rPr lang="fr-FR" dirty="0" err="1">
                <a:solidFill>
                  <a:schemeClr val="dk1"/>
                </a:solidFill>
              </a:rPr>
              <a:t>that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you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want</a:t>
            </a:r>
            <a:r>
              <a:rPr lang="fr-FR" dirty="0">
                <a:solidFill>
                  <a:schemeClr val="dk1"/>
                </a:solidFill>
              </a:rPr>
              <a:t> to </a:t>
            </a:r>
            <a:r>
              <a:rPr lang="fr-FR" dirty="0" err="1">
                <a:solidFill>
                  <a:schemeClr val="dk1"/>
                </a:solidFill>
              </a:rPr>
              <a:t>buy</a:t>
            </a:r>
            <a:r>
              <a:rPr lang="fr-FR" dirty="0">
                <a:solidFill>
                  <a:schemeClr val="dk1"/>
                </a:solidFill>
              </a:rPr>
              <a:t> in Bitcoin or </a:t>
            </a:r>
            <a:r>
              <a:rPr lang="fr-FR" dirty="0" err="1">
                <a:solidFill>
                  <a:schemeClr val="dk1"/>
                </a:solidFill>
              </a:rPr>
              <a:t>Monero</a:t>
            </a:r>
            <a:r>
              <a:rPr lang="fr-FR" dirty="0">
                <a:solidFill>
                  <a:schemeClr val="dk1"/>
                </a:solidFill>
              </a:rPr>
              <a:t> (</a:t>
            </a:r>
            <a:r>
              <a:rPr lang="fr-FR" dirty="0" err="1">
                <a:solidFill>
                  <a:schemeClr val="dk1"/>
                </a:solidFill>
              </a:rPr>
              <a:t>smooth</a:t>
            </a:r>
            <a:r>
              <a:rPr lang="fr-FR" dirty="0">
                <a:solidFill>
                  <a:schemeClr val="dk1"/>
                </a:solidFill>
              </a:rPr>
              <a:t>, progressive)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dk1"/>
                </a:solidFill>
              </a:rPr>
              <a:t>- Possible to </a:t>
            </a:r>
            <a:r>
              <a:rPr lang="fr-FR" dirty="0" err="1">
                <a:solidFill>
                  <a:schemeClr val="dk1"/>
                </a:solidFill>
              </a:rPr>
              <a:t>withdraw</a:t>
            </a:r>
            <a:r>
              <a:rPr lang="fr-FR" dirty="0">
                <a:solidFill>
                  <a:schemeClr val="dk1"/>
                </a:solidFill>
              </a:rPr>
              <a:t> part of </a:t>
            </a:r>
            <a:r>
              <a:rPr lang="fr-FR" dirty="0" err="1">
                <a:solidFill>
                  <a:schemeClr val="dk1"/>
                </a:solidFill>
              </a:rPr>
              <a:t>it</a:t>
            </a:r>
            <a:r>
              <a:rPr lang="fr-FR" dirty="0">
                <a:solidFill>
                  <a:schemeClr val="dk1"/>
                </a:solidFill>
              </a:rPr>
              <a:t> to a 'sovereign' pro wallet  (e.g. </a:t>
            </a:r>
            <a:r>
              <a:rPr lang="fr-FR" dirty="0" err="1">
                <a:solidFill>
                  <a:schemeClr val="dk1"/>
                </a:solidFill>
              </a:rPr>
              <a:t>BlueWallet</a:t>
            </a:r>
            <a:r>
              <a:rPr lang="fr-FR" dirty="0">
                <a:solidFill>
                  <a:schemeClr val="dk1"/>
                </a:solidFill>
              </a:rPr>
              <a:t> app, </a:t>
            </a:r>
            <a:r>
              <a:rPr lang="fr-FR" dirty="0" err="1">
                <a:solidFill>
                  <a:schemeClr val="dk1"/>
                </a:solidFill>
              </a:rPr>
              <a:t>CakeWallet</a:t>
            </a:r>
            <a:r>
              <a:rPr lang="fr-FR" dirty="0">
                <a:solidFill>
                  <a:schemeClr val="dk1"/>
                </a:solidFill>
              </a:rPr>
              <a:t>, or on PC)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dk1"/>
                </a:solidFill>
              </a:rPr>
              <a:t>⚠️vous </a:t>
            </a:r>
            <a:r>
              <a:rPr lang="fr-FR" dirty="0" err="1">
                <a:solidFill>
                  <a:schemeClr val="dk1"/>
                </a:solidFill>
              </a:rPr>
              <a:t>become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entirely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responsible</a:t>
            </a:r>
            <a:r>
              <a:rPr lang="fr-FR" dirty="0">
                <a:solidFill>
                  <a:schemeClr val="dk1"/>
                </a:solidFill>
              </a:rPr>
              <a:t> for </a:t>
            </a:r>
            <a:r>
              <a:rPr lang="fr-FR" dirty="0" err="1">
                <a:solidFill>
                  <a:schemeClr val="dk1"/>
                </a:solidFill>
              </a:rPr>
              <a:t>it</a:t>
            </a:r>
            <a:r>
              <a:rPr lang="fr-FR" dirty="0">
                <a:solidFill>
                  <a:schemeClr val="dk1"/>
                </a:solidFill>
              </a:rPr>
              <a:t>, </a:t>
            </a:r>
            <a:r>
              <a:rPr lang="fr-FR" dirty="0" err="1">
                <a:solidFill>
                  <a:schemeClr val="dk1"/>
                </a:solidFill>
              </a:rPr>
              <a:t>losing</a:t>
            </a:r>
            <a:r>
              <a:rPr lang="fr-FR" dirty="0">
                <a:solidFill>
                  <a:schemeClr val="dk1"/>
                </a:solidFill>
              </a:rPr>
              <a:t> the keywords </a:t>
            </a:r>
            <a:r>
              <a:rPr lang="fr-FR" dirty="0" err="1">
                <a:solidFill>
                  <a:schemeClr val="dk1"/>
                </a:solidFill>
              </a:rPr>
              <a:t>is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excluded</a:t>
            </a:r>
            <a:r>
              <a:rPr lang="fr-FR" dirty="0">
                <a:solidFill>
                  <a:schemeClr val="dk1"/>
                </a:solidFill>
              </a:rPr>
              <a:t>! Use a </a:t>
            </a:r>
            <a:r>
              <a:rPr lang="fr-FR" dirty="0" err="1">
                <a:solidFill>
                  <a:schemeClr val="dk1"/>
                </a:solidFill>
              </a:rPr>
              <a:t>multisig</a:t>
            </a:r>
            <a:r>
              <a:rPr lang="fr-FR" dirty="0">
                <a:solidFill>
                  <a:schemeClr val="dk1"/>
                </a:solidFill>
              </a:rPr>
              <a:t> + </a:t>
            </a:r>
            <a:r>
              <a:rPr lang="fr-FR" dirty="0" err="1">
                <a:solidFill>
                  <a:schemeClr val="dk1"/>
                </a:solidFill>
              </a:rPr>
              <a:t>notary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deposit</a:t>
            </a:r>
            <a:r>
              <a:rPr lang="fr-FR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2" name="Google Shape;342;p12"/>
          <p:cNvSpPr txBox="1"/>
          <p:nvPr/>
        </p:nvSpPr>
        <p:spPr>
          <a:xfrm rot="-5400000">
            <a:off x="10425810" y="1115680"/>
            <a:ext cx="2989071" cy="43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fr-FR" sz="12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@SortieDeBanque </a:t>
            </a:r>
            <a:r>
              <a:rPr lang="fr-FR" sz="12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– 01/2023 – v1.0</a:t>
            </a:r>
            <a:endParaRPr sz="12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3978194" y="3321553"/>
            <a:ext cx="4116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</a:rPr>
              <a:t>On mobile/</a:t>
            </a:r>
            <a:r>
              <a:rPr lang="fr-FR" sz="1600" dirty="0" err="1">
                <a:solidFill>
                  <a:schemeClr val="dk1"/>
                </a:solidFill>
              </a:rPr>
              <a:t>tablet</a:t>
            </a:r>
            <a:r>
              <a:rPr lang="fr-FR" sz="1600" dirty="0">
                <a:solidFill>
                  <a:schemeClr val="dk1"/>
                </a:solidFill>
              </a:rPr>
              <a:t> app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</a:rPr>
              <a:t>Bitcoin : </a:t>
            </a:r>
            <a:r>
              <a:rPr lang="fr-FR" sz="1600" b="1" dirty="0" err="1">
                <a:solidFill>
                  <a:schemeClr val="dk1"/>
                </a:solidFill>
              </a:rPr>
              <a:t>BlueWallet</a:t>
            </a:r>
            <a:endParaRPr lang="fr-FR" sz="16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</a:rPr>
              <a:t>or </a:t>
            </a:r>
            <a:r>
              <a:rPr lang="fr-FR" sz="1600" dirty="0" err="1">
                <a:solidFill>
                  <a:schemeClr val="dk1"/>
                </a:solidFill>
              </a:rPr>
              <a:t>your</a:t>
            </a:r>
            <a:r>
              <a:rPr lang="fr-FR" sz="1600" dirty="0">
                <a:solidFill>
                  <a:schemeClr val="dk1"/>
                </a:solidFill>
              </a:rPr>
              <a:t> Relai </a:t>
            </a:r>
            <a:r>
              <a:rPr lang="fr-FR" sz="1600" u="sng" dirty="0">
                <a:solidFill>
                  <a:schemeClr val="dk1"/>
                </a:solidFill>
              </a:rPr>
              <a:t>Pro</a:t>
            </a:r>
            <a:r>
              <a:rPr lang="fr-FR" sz="1600" dirty="0">
                <a:solidFill>
                  <a:schemeClr val="dk1"/>
                </a:solidFill>
              </a:rPr>
              <a:t> wallet 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dirty="0" err="1">
                <a:solidFill>
                  <a:schemeClr val="dk1"/>
                </a:solidFill>
              </a:rPr>
              <a:t>Monero</a:t>
            </a:r>
            <a:r>
              <a:rPr lang="fr-FR" sz="1600" dirty="0">
                <a:solidFill>
                  <a:schemeClr val="dk1"/>
                </a:solidFill>
              </a:rPr>
              <a:t> : </a:t>
            </a:r>
            <a:r>
              <a:rPr lang="fr-FR" sz="1600" b="1" dirty="0" err="1">
                <a:solidFill>
                  <a:schemeClr val="dk1"/>
                </a:solidFill>
              </a:rPr>
              <a:t>CakeWallet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344" name="Google Shape;344;p12"/>
          <p:cNvSpPr txBox="1"/>
          <p:nvPr/>
        </p:nvSpPr>
        <p:spPr>
          <a:xfrm>
            <a:off x="4541929" y="4955930"/>
            <a:ext cx="31929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1"/>
                </a:solidFill>
              </a:rPr>
              <a:t>On computer</a:t>
            </a:r>
            <a:r>
              <a:rPr lang="fr-F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fr-F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r>
              <a:rPr lang="fr-FR" sz="1600" dirty="0">
                <a:solidFill>
                  <a:schemeClr val="dk1"/>
                </a:solidFill>
              </a:rPr>
              <a:t> app</a:t>
            </a:r>
            <a:br>
              <a:rPr lang="fr-F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dirty="0" err="1">
                <a:solidFill>
                  <a:schemeClr val="dk1"/>
                </a:solidFill>
              </a:rPr>
              <a:t>Beginner</a:t>
            </a:r>
            <a:r>
              <a:rPr lang="fr-F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fr-F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OpenNode</a:t>
            </a:r>
            <a:br>
              <a:rPr lang="fr-F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 : </a:t>
            </a:r>
            <a:r>
              <a:rPr lang="fr-F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BTCPayServer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61728" y="5739394"/>
            <a:ext cx="1459739" cy="789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3" descr="Ima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7383" y="0"/>
            <a:ext cx="114753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13"/>
          <p:cNvCxnSpPr/>
          <p:nvPr/>
        </p:nvCxnSpPr>
        <p:spPr>
          <a:xfrm>
            <a:off x="5648446" y="5335929"/>
            <a:ext cx="159730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0906" y="5643536"/>
            <a:ext cx="769441" cy="76944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4"/>
          <p:cNvSpPr/>
          <p:nvPr/>
        </p:nvSpPr>
        <p:spPr>
          <a:xfrm>
            <a:off x="9545399" y="2250366"/>
            <a:ext cx="234000" cy="59222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EE599"/>
          </a:solidFill>
          <a:ln w="952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4576991" y="1933638"/>
            <a:ext cx="2645254" cy="56143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/>
              <a:t>       </a:t>
            </a:r>
            <a:r>
              <a:rPr lang="fr-FR" sz="1200" dirty="0" err="1"/>
              <a:t>From</a:t>
            </a:r>
            <a:r>
              <a:rPr lang="fr-FR" sz="1200" dirty="0"/>
              <a:t> Bitcoin (BTC)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200" dirty="0"/>
              <a:t>          to </a:t>
            </a:r>
            <a:r>
              <a:rPr lang="fr-FR" sz="1200" dirty="0" err="1"/>
              <a:t>Monero</a:t>
            </a:r>
            <a:r>
              <a:rPr lang="fr-FR" sz="1200" dirty="0"/>
              <a:t> (XMR)</a:t>
            </a:r>
            <a:endParaRPr sz="1200" dirty="0"/>
          </a:p>
        </p:txBody>
      </p:sp>
      <p:sp>
        <p:nvSpPr>
          <p:cNvPr id="359" name="Google Shape;359;p14"/>
          <p:cNvSpPr txBox="1">
            <a:spLocks noGrp="1"/>
          </p:cNvSpPr>
          <p:nvPr>
            <p:ph type="title"/>
          </p:nvPr>
        </p:nvSpPr>
        <p:spPr>
          <a:xfrm>
            <a:off x="1690969" y="28911"/>
            <a:ext cx="8450007" cy="6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000" b="1">
                <a:solidFill>
                  <a:srgbClr val="2F5597"/>
                </a:solidFill>
              </a:rPr>
              <a:t>Get out of the banks - 5 steps - 1 hour</a:t>
            </a:r>
            <a:endParaRPr sz="3000" b="1">
              <a:solidFill>
                <a:srgbClr val="2F5597"/>
              </a:solidFill>
            </a:endParaRPr>
          </a:p>
        </p:txBody>
      </p:sp>
      <p:pic>
        <p:nvPicPr>
          <p:cNvPr id="360" name="Google Shape;360;p14" descr="https://imgs.search.brave.com/9YWA3mzgSHFZGjWQZMHFIlv0BwtTUYJCnRFMMHocAOk/rs:fit:591:225:1/g:ce/aHR0cHM6Ly90c2Ux/Lm1tLmJpbmcubmV0/L3RoP2lkPU9JUC41/RVdCSlE0eWhPUmZt/SW9sOEVpQlF3SGFG/OCZwaWQ9QXBp"/>
          <p:cNvPicPr preferRelativeResize="0"/>
          <p:nvPr/>
        </p:nvPicPr>
        <p:blipFill rotWithShape="1">
          <a:blip r:embed="rId4">
            <a:alphaModFix amt="70000"/>
          </a:blip>
          <a:srcRect l="85067" t="29502" r="7651" b="15026"/>
          <a:stretch/>
        </p:blipFill>
        <p:spPr>
          <a:xfrm rot="5400000">
            <a:off x="624925" y="4580721"/>
            <a:ext cx="145820" cy="8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4" descr="Cartes crypto : comparatif des meilleures cartes crypto 2022"/>
          <p:cNvPicPr preferRelativeResize="0"/>
          <p:nvPr/>
        </p:nvPicPr>
        <p:blipFill rotWithShape="1">
          <a:blip r:embed="rId5">
            <a:alphaModFix amt="85000"/>
          </a:blip>
          <a:srcRect l="28915" r="5005"/>
          <a:stretch/>
        </p:blipFill>
        <p:spPr>
          <a:xfrm>
            <a:off x="10226554" y="4386458"/>
            <a:ext cx="934287" cy="90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4" descr="https://evasion-online.com/images/2015/07/carte-cadeau-30.jpg"/>
          <p:cNvPicPr preferRelativeResize="0"/>
          <p:nvPr/>
        </p:nvPicPr>
        <p:blipFill rotWithShape="1">
          <a:blip r:embed="rId6">
            <a:alphaModFix amt="70000"/>
          </a:blip>
          <a:srcRect l="9639" t="23237" r="6565" b="22746"/>
          <a:stretch/>
        </p:blipFill>
        <p:spPr>
          <a:xfrm>
            <a:off x="132011" y="4328652"/>
            <a:ext cx="971850" cy="62646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4"/>
          <p:cNvSpPr/>
          <p:nvPr/>
        </p:nvSpPr>
        <p:spPr>
          <a:xfrm>
            <a:off x="2942042" y="1051835"/>
            <a:ext cx="3878574" cy="5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/>
              <a:t>To </a:t>
            </a:r>
            <a:r>
              <a:rPr lang="fr-FR" sz="1200" b="1" dirty="0" err="1"/>
              <a:t>buy</a:t>
            </a:r>
            <a:r>
              <a:rPr lang="fr-FR" sz="1200" b="1" dirty="0"/>
              <a:t> Bitcoin </a:t>
            </a:r>
            <a:r>
              <a:rPr lang="fr-FR" sz="1200" dirty="0" err="1"/>
              <a:t>with</a:t>
            </a:r>
            <a:r>
              <a:rPr lang="fr-FR" sz="1200" dirty="0"/>
              <a:t> CB or SEPA 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/>
              <a:t>           &amp;  </a:t>
            </a:r>
            <a:r>
              <a:rPr lang="fr-FR" sz="1200" b="1" dirty="0"/>
              <a:t>store </a:t>
            </a:r>
            <a:r>
              <a:rPr lang="fr-FR" sz="1200" b="1" dirty="0" err="1"/>
              <a:t>it</a:t>
            </a:r>
            <a:r>
              <a:rPr lang="fr-FR" sz="1200" b="1" dirty="0"/>
              <a:t> : </a:t>
            </a:r>
            <a:r>
              <a:rPr lang="fr-FR" sz="1200" dirty="0" err="1"/>
              <a:t>keep</a:t>
            </a:r>
            <a:r>
              <a:rPr lang="fr-FR" sz="1200" dirty="0"/>
              <a:t> </a:t>
            </a:r>
            <a:r>
              <a:rPr lang="fr-FR" sz="1200" dirty="0" err="1"/>
              <a:t>safe</a:t>
            </a:r>
            <a:r>
              <a:rPr lang="fr-FR" sz="1200" dirty="0"/>
              <a:t> 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200" dirty="0"/>
              <a:t>        the </a:t>
            </a:r>
            <a:r>
              <a:rPr lang="fr-FR" sz="1200" b="1" dirty="0"/>
              <a:t>12 keywords</a:t>
            </a:r>
            <a:r>
              <a:rPr lang="fr-FR" sz="1200" dirty="0"/>
              <a:t>!</a:t>
            </a:r>
            <a:endParaRPr sz="1200" dirty="0"/>
          </a:p>
        </p:txBody>
      </p:sp>
      <p:sp>
        <p:nvSpPr>
          <p:cNvPr id="364" name="Google Shape;364;p14"/>
          <p:cNvSpPr/>
          <p:nvPr/>
        </p:nvSpPr>
        <p:spPr>
          <a:xfrm>
            <a:off x="843513" y="1051835"/>
            <a:ext cx="2664835" cy="5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</a:t>
            </a:r>
            <a:r>
              <a:rPr lang="fr-F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Relai.app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447717" y="927342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7876361" y="1695588"/>
            <a:ext cx="4028736" cy="612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/>
              <a:t>       </a:t>
            </a:r>
            <a:r>
              <a:rPr lang="fr-FR" sz="1200" dirty="0" err="1"/>
              <a:t>Buy</a:t>
            </a:r>
            <a:r>
              <a:rPr lang="fr-FR" sz="1200" dirty="0"/>
              <a:t> Bitcoin or </a:t>
            </a:r>
            <a:r>
              <a:rPr lang="fr-FR" sz="1200" dirty="0" err="1"/>
              <a:t>Monero</a:t>
            </a:r>
            <a:r>
              <a:rPr lang="fr-FR" sz="1200" dirty="0"/>
              <a:t> in cash or SEPA, 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/>
              <a:t>     by P2P like on </a:t>
            </a:r>
            <a:r>
              <a:rPr lang="fr-FR" sz="1200" dirty="0" err="1"/>
              <a:t>Gumtree</a:t>
            </a:r>
            <a:r>
              <a:rPr lang="fr-FR" sz="1200" dirty="0"/>
              <a:t>/</a:t>
            </a:r>
            <a:r>
              <a:rPr lang="fr-FR" sz="1200" dirty="0" err="1"/>
              <a:t>Vivastreet</a:t>
            </a:r>
            <a:r>
              <a:rPr lang="fr-FR" sz="1200" dirty="0"/>
              <a:t>! 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200" dirty="0"/>
              <a:t>      To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Monero</a:t>
            </a:r>
            <a:r>
              <a:rPr lang="fr-FR" sz="1200" dirty="0"/>
              <a:t> address on </a:t>
            </a:r>
            <a:r>
              <a:rPr lang="fr-FR" sz="1200" dirty="0" err="1"/>
              <a:t>CakeWallet</a:t>
            </a:r>
            <a:endParaRPr sz="1200" dirty="0"/>
          </a:p>
        </p:txBody>
      </p:sp>
      <p:sp>
        <p:nvSpPr>
          <p:cNvPr id="367" name="Google Shape;367;p14"/>
          <p:cNvSpPr/>
          <p:nvPr/>
        </p:nvSpPr>
        <p:spPr>
          <a:xfrm>
            <a:off x="843512" y="1933803"/>
            <a:ext cx="4028737" cy="56143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-FR" sz="1800" dirty="0"/>
              <a:t>Swap</a:t>
            </a:r>
            <a:r>
              <a:rPr lang="fr-F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fr-FR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Trocador.app</a:t>
            </a:r>
            <a:br>
              <a:rPr lang="fr-F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300" dirty="0"/>
              <a:t>or</a:t>
            </a:r>
            <a:r>
              <a:rPr lang="fr-FR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MajesticBank.so or </a:t>
            </a:r>
            <a:r>
              <a:rPr lang="fr-FR" sz="1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FixedFloat</a:t>
            </a:r>
            <a:r>
              <a:rPr lang="fr-FR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(LN)</a:t>
            </a:r>
            <a:endParaRPr sz="13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4"/>
          <p:cNvSpPr/>
          <p:nvPr/>
        </p:nvSpPr>
        <p:spPr>
          <a:xfrm>
            <a:off x="447717" y="1796609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4"/>
          <p:cNvSpPr/>
          <p:nvPr/>
        </p:nvSpPr>
        <p:spPr>
          <a:xfrm>
            <a:off x="4055751" y="2911926"/>
            <a:ext cx="7292736" cy="64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/>
              <a:t>Store </a:t>
            </a:r>
            <a:r>
              <a:rPr lang="fr-FR" sz="1200" b="1" dirty="0" err="1"/>
              <a:t>your</a:t>
            </a:r>
            <a:r>
              <a:rPr lang="fr-FR" sz="1200" b="1" dirty="0"/>
              <a:t> </a:t>
            </a:r>
            <a:r>
              <a:rPr lang="fr-FR" sz="1200" b="1" dirty="0" err="1"/>
              <a:t>Monero</a:t>
            </a:r>
            <a:r>
              <a:rPr lang="fr-FR" sz="1200" b="1" dirty="0"/>
              <a:t> - </a:t>
            </a:r>
            <a:r>
              <a:rPr lang="fr-FR" sz="1200" dirty="0"/>
              <a:t>note down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b="1" dirty="0"/>
              <a:t>25 keywords</a:t>
            </a:r>
            <a:endParaRPr sz="120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/>
              <a:t>+ </a:t>
            </a:r>
            <a:r>
              <a:rPr lang="fr-FR" sz="1200" b="1" dirty="0" err="1"/>
              <a:t>Convert</a:t>
            </a:r>
            <a:r>
              <a:rPr lang="fr-FR" sz="1200" dirty="0"/>
              <a:t> </a:t>
            </a:r>
            <a:r>
              <a:rPr lang="fr-FR" sz="1200" dirty="0" err="1"/>
              <a:t>Monero</a:t>
            </a:r>
            <a:r>
              <a:rPr lang="fr-FR" sz="1200" dirty="0"/>
              <a:t> to BTC straight in the app 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sz="1200" dirty="0">
                <a:sym typeface="Wingdings" panose="05000000000000000000" pitchFamily="2" charset="2"/>
              </a:rPr>
              <a:t> </a:t>
            </a:r>
            <a:r>
              <a:rPr lang="fr-FR" sz="1200" dirty="0"/>
              <a:t>to </a:t>
            </a:r>
            <a:r>
              <a:rPr lang="fr-FR" sz="1200" dirty="0" err="1"/>
              <a:t>spend</a:t>
            </a:r>
            <a:r>
              <a:rPr lang="fr-FR" sz="1200" dirty="0"/>
              <a:t> </a:t>
            </a:r>
            <a:r>
              <a:rPr lang="fr-FR" sz="1200" dirty="0" err="1"/>
              <a:t>directly</a:t>
            </a:r>
            <a:r>
              <a:rPr lang="fr-FR" sz="1200" dirty="0"/>
              <a:t> on </a:t>
            </a:r>
            <a:r>
              <a:rPr lang="fr-FR" sz="1200" dirty="0" err="1"/>
              <a:t>BitRefill</a:t>
            </a:r>
            <a:r>
              <a:rPr lang="fr-FR" sz="1200" dirty="0"/>
              <a:t> or CoinDebit.io at first</a:t>
            </a:r>
            <a:endParaRPr sz="1200" dirty="0"/>
          </a:p>
        </p:txBody>
      </p:sp>
      <p:sp>
        <p:nvSpPr>
          <p:cNvPr id="370" name="Google Shape;370;p14"/>
          <p:cNvSpPr/>
          <p:nvPr/>
        </p:nvSpPr>
        <p:spPr>
          <a:xfrm>
            <a:off x="843513" y="2908822"/>
            <a:ext cx="3636000" cy="64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</a:t>
            </a:r>
            <a:r>
              <a:rPr lang="fr-F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CakeWallet</a:t>
            </a:r>
            <a:r>
              <a:rPr lang="fr-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447717" y="2832457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4"/>
          <p:cNvSpPr/>
          <p:nvPr/>
        </p:nvSpPr>
        <p:spPr>
          <a:xfrm>
            <a:off x="2879398" y="3708820"/>
            <a:ext cx="60324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dirty="0" err="1">
                <a:solidFill>
                  <a:srgbClr val="2F5496"/>
                </a:solidFill>
              </a:rPr>
              <a:t>Congrats</a:t>
            </a:r>
            <a:r>
              <a:rPr lang="fr-FR" sz="1800" b="1" dirty="0">
                <a:solidFill>
                  <a:srgbClr val="2F5496"/>
                </a:solidFill>
              </a:rPr>
              <a:t>, </a:t>
            </a:r>
            <a:r>
              <a:rPr lang="fr-FR" sz="1800" b="1" dirty="0" err="1">
                <a:solidFill>
                  <a:srgbClr val="2F5496"/>
                </a:solidFill>
              </a:rPr>
              <a:t>you</a:t>
            </a:r>
            <a:r>
              <a:rPr lang="fr-FR" sz="1800" b="1" dirty="0">
                <a:solidFill>
                  <a:srgbClr val="2F5496"/>
                </a:solidFill>
              </a:rPr>
              <a:t> </a:t>
            </a:r>
            <a:r>
              <a:rPr lang="fr-FR" sz="1800" b="1" dirty="0" err="1">
                <a:solidFill>
                  <a:srgbClr val="2F5496"/>
                </a:solidFill>
              </a:rPr>
              <a:t>hold</a:t>
            </a:r>
            <a:r>
              <a:rPr lang="fr-FR" sz="1800" b="1" dirty="0">
                <a:solidFill>
                  <a:srgbClr val="2F5496"/>
                </a:solidFill>
              </a:rPr>
              <a:t> </a:t>
            </a:r>
            <a:r>
              <a:rPr lang="fr-FR" sz="1800" b="1" dirty="0" err="1">
                <a:solidFill>
                  <a:srgbClr val="2F5496"/>
                </a:solidFill>
              </a:rPr>
              <a:t>Monero</a:t>
            </a:r>
            <a:r>
              <a:rPr lang="fr-FR" sz="1800" b="1" dirty="0">
                <a:solidFill>
                  <a:srgbClr val="2F5496"/>
                </a:solidFill>
              </a:rPr>
              <a:t> and Bitcoin of </a:t>
            </a:r>
            <a:r>
              <a:rPr lang="fr-FR" sz="1800" b="1" dirty="0" err="1">
                <a:solidFill>
                  <a:srgbClr val="2F5496"/>
                </a:solidFill>
              </a:rPr>
              <a:t>your</a:t>
            </a:r>
            <a:r>
              <a:rPr lang="fr-FR" sz="1800" b="1" dirty="0">
                <a:solidFill>
                  <a:srgbClr val="2F5496"/>
                </a:solidFill>
              </a:rPr>
              <a:t> </a:t>
            </a:r>
            <a:r>
              <a:rPr lang="fr-FR" sz="1800" b="1" dirty="0" err="1">
                <a:solidFill>
                  <a:srgbClr val="2F5496"/>
                </a:solidFill>
              </a:rPr>
              <a:t>own</a:t>
            </a:r>
            <a:r>
              <a:rPr lang="fr-FR" sz="1800" b="1" dirty="0">
                <a:solidFill>
                  <a:srgbClr val="2F5496"/>
                </a:solidFill>
              </a:rPr>
              <a:t>! </a:t>
            </a:r>
            <a:endParaRPr sz="1800" b="1" dirty="0">
              <a:solidFill>
                <a:srgbClr val="2F549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rgbClr val="2F549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F5496"/>
              </a:solidFill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1338867" y="4278172"/>
            <a:ext cx="3206348" cy="56143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57150" cap="flat" cmpd="sng">
            <a:solidFill>
              <a:srgbClr val="C4E0B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or </a:t>
            </a:r>
            <a:r>
              <a:rPr lang="fr-FR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r>
              <a:rPr lang="fr-F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BitRefill.com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4"/>
          <p:cNvSpPr/>
          <p:nvPr/>
        </p:nvSpPr>
        <p:spPr>
          <a:xfrm>
            <a:off x="413616" y="5712079"/>
            <a:ext cx="4556551" cy="67052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C4E0B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b="1" dirty="0"/>
              <a:t>Access to 5000+ stores </a:t>
            </a:r>
            <a:r>
              <a:rPr lang="fr-FR" b="1" dirty="0" err="1"/>
              <a:t>including</a:t>
            </a:r>
            <a:r>
              <a:rPr lang="fr-FR" b="1" dirty="0"/>
              <a:t> Carrefour, </a:t>
            </a:r>
            <a:r>
              <a:rPr lang="fr-FR" b="1" dirty="0" err="1"/>
              <a:t>throughout</a:t>
            </a:r>
            <a:r>
              <a:rPr lang="fr-FR" b="1" dirty="0"/>
              <a:t> France. </a:t>
            </a:r>
            <a:r>
              <a:rPr lang="fr-FR" b="1" dirty="0" err="1"/>
              <a:t>Purchase</a:t>
            </a:r>
            <a:r>
              <a:rPr lang="fr-FR" b="1" dirty="0"/>
              <a:t> in BTC (30min) or LN (3sec)</a:t>
            </a:r>
            <a:endParaRPr b="1" dirty="0"/>
          </a:p>
        </p:txBody>
      </p:sp>
      <p:sp>
        <p:nvSpPr>
          <p:cNvPr id="375" name="Google Shape;375;p14"/>
          <p:cNvSpPr/>
          <p:nvPr/>
        </p:nvSpPr>
        <p:spPr>
          <a:xfrm>
            <a:off x="7222245" y="5244057"/>
            <a:ext cx="4320000" cy="54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57150" cap="flat" cmpd="sng">
            <a:solidFill>
              <a:srgbClr val="C4E0B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Virtual visa card</a:t>
            </a:r>
            <a:endParaRPr sz="1800"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4"/>
          <p:cNvSpPr/>
          <p:nvPr/>
        </p:nvSpPr>
        <p:spPr>
          <a:xfrm>
            <a:off x="788754" y="4139786"/>
            <a:ext cx="792000" cy="792000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973103" y="5130827"/>
            <a:ext cx="3653564" cy="56143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57150" cap="flat" cmpd="sng">
            <a:solidFill>
              <a:srgbClr val="C4E0B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/>
              <a:t>Purchase of Gift Cards</a:t>
            </a:r>
            <a:endParaRPr sz="1800"/>
          </a:p>
        </p:txBody>
      </p:sp>
      <p:sp>
        <p:nvSpPr>
          <p:cNvPr id="378" name="Google Shape;378;p14"/>
          <p:cNvSpPr/>
          <p:nvPr/>
        </p:nvSpPr>
        <p:spPr>
          <a:xfrm>
            <a:off x="526359" y="4968588"/>
            <a:ext cx="792000" cy="792000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7611859" y="4328673"/>
            <a:ext cx="3024433" cy="56143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57150" cap="flat" cmpd="sng">
            <a:solidFill>
              <a:srgbClr val="C4E0B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Webs</a:t>
            </a:r>
            <a:r>
              <a:rPr lang="fr-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 </a:t>
            </a:r>
            <a:r>
              <a:rPr lang="fr-F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CoinDebit.io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4"/>
          <p:cNvSpPr/>
          <p:nvPr/>
        </p:nvSpPr>
        <p:spPr>
          <a:xfrm>
            <a:off x="7141262" y="4190287"/>
            <a:ext cx="792000" cy="792000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6915491" y="5794341"/>
            <a:ext cx="4810539" cy="72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C4E0B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/>
              <a:t>Buy in any local business that accepts </a:t>
            </a:r>
            <a:endParaRPr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/>
              <a:t>and in any online store!  </a:t>
            </a:r>
            <a:endParaRPr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b="1"/>
              <a:t>Payment in BTC or LN</a:t>
            </a:r>
            <a:endParaRPr b="1"/>
          </a:p>
        </p:txBody>
      </p:sp>
      <p:sp>
        <p:nvSpPr>
          <p:cNvPr id="382" name="Google Shape;382;p14"/>
          <p:cNvSpPr/>
          <p:nvPr/>
        </p:nvSpPr>
        <p:spPr>
          <a:xfrm>
            <a:off x="6735746" y="5113622"/>
            <a:ext cx="792000" cy="792000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4872250" y="4170379"/>
            <a:ext cx="204895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fr-FR" sz="2400" b="1">
                <a:solidFill>
                  <a:srgbClr val="2F5597"/>
                </a:solidFill>
              </a:rPr>
              <a:t>Spend</a:t>
            </a:r>
            <a:r>
              <a:rPr lang="fr-FR" sz="24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2F5597"/>
                </a:solidFill>
              </a:rPr>
              <a:t>as desired</a:t>
            </a:r>
            <a:endParaRPr sz="24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4"/>
          <p:cNvSpPr/>
          <p:nvPr/>
        </p:nvSpPr>
        <p:spPr>
          <a:xfrm rot="5400000">
            <a:off x="2708774" y="4756197"/>
            <a:ext cx="216000" cy="4384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4"/>
          <p:cNvSpPr/>
          <p:nvPr/>
        </p:nvSpPr>
        <p:spPr>
          <a:xfrm rot="5400000">
            <a:off x="8902983" y="4810938"/>
            <a:ext cx="288000" cy="4452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14"/>
          <p:cNvPicPr preferRelativeResize="0"/>
          <p:nvPr/>
        </p:nvPicPr>
        <p:blipFill rotWithShape="1">
          <a:blip r:embed="rId7">
            <a:alphaModFix amt="85000"/>
          </a:blip>
          <a:srcRect/>
          <a:stretch/>
        </p:blipFill>
        <p:spPr>
          <a:xfrm>
            <a:off x="9473310" y="3660171"/>
            <a:ext cx="438544" cy="43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4" descr="Emoji Phone Transparent Png - Transparent Background Mobile Logo Png ..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42951" y="3636478"/>
            <a:ext cx="436963" cy="50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4"/>
          <p:cNvPicPr preferRelativeResize="0"/>
          <p:nvPr/>
        </p:nvPicPr>
        <p:blipFill rotWithShape="1">
          <a:blip r:embed="rId9">
            <a:alphaModFix amt="85000"/>
          </a:blip>
          <a:srcRect r="71513"/>
          <a:stretch/>
        </p:blipFill>
        <p:spPr>
          <a:xfrm>
            <a:off x="8933701" y="3662684"/>
            <a:ext cx="457214" cy="42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4" descr="Green Check Mark Logo Template Illustration Design. Vector EPS 10 ..."/>
          <p:cNvPicPr preferRelativeResize="0"/>
          <p:nvPr/>
        </p:nvPicPr>
        <p:blipFill rotWithShape="1">
          <a:blip r:embed="rId10">
            <a:alphaModFix/>
          </a:blip>
          <a:srcRect l="24893" t="20990" r="19547" b="22351"/>
          <a:stretch/>
        </p:blipFill>
        <p:spPr>
          <a:xfrm>
            <a:off x="2586372" y="3813201"/>
            <a:ext cx="178810" cy="18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4"/>
          <p:cNvPicPr preferRelativeResize="0"/>
          <p:nvPr/>
        </p:nvPicPr>
        <p:blipFill rotWithShape="1">
          <a:blip r:embed="rId11">
            <a:alphaModFix amt="50000"/>
          </a:blip>
          <a:srcRect/>
          <a:stretch/>
        </p:blipFill>
        <p:spPr>
          <a:xfrm>
            <a:off x="4720809" y="5294368"/>
            <a:ext cx="331707" cy="33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4"/>
          <p:cNvPicPr preferRelativeResize="0"/>
          <p:nvPr/>
        </p:nvPicPr>
        <p:blipFill rotWithShape="1">
          <a:blip r:embed="rId7">
            <a:alphaModFix amt="85000"/>
          </a:blip>
          <a:srcRect/>
          <a:stretch/>
        </p:blipFill>
        <p:spPr>
          <a:xfrm>
            <a:off x="4303634" y="5151105"/>
            <a:ext cx="500579" cy="50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4"/>
          <p:cNvPicPr preferRelativeResize="0"/>
          <p:nvPr/>
        </p:nvPicPr>
        <p:blipFill rotWithShape="1">
          <a:blip r:embed="rId11">
            <a:alphaModFix amt="50000"/>
          </a:blip>
          <a:srcRect/>
          <a:stretch/>
        </p:blipFill>
        <p:spPr>
          <a:xfrm>
            <a:off x="11625122" y="5416304"/>
            <a:ext cx="331707" cy="33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4"/>
          <p:cNvPicPr preferRelativeResize="0"/>
          <p:nvPr/>
        </p:nvPicPr>
        <p:blipFill rotWithShape="1">
          <a:blip r:embed="rId7">
            <a:alphaModFix amt="85000"/>
          </a:blip>
          <a:srcRect/>
          <a:stretch/>
        </p:blipFill>
        <p:spPr>
          <a:xfrm>
            <a:off x="11221693" y="5270092"/>
            <a:ext cx="500579" cy="50057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4"/>
          <p:cNvSpPr/>
          <p:nvPr/>
        </p:nvSpPr>
        <p:spPr>
          <a:xfrm>
            <a:off x="1222885" y="559740"/>
            <a:ext cx="1040637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i="1" dirty="0">
                <a:solidFill>
                  <a:srgbClr val="2F5597"/>
                </a:solidFill>
              </a:rPr>
              <a:t>Citizen Collective @SortieDeBanque - </a:t>
            </a:r>
            <a:r>
              <a:rPr lang="fr-FR" sz="1600" i="1" dirty="0" err="1">
                <a:solidFill>
                  <a:srgbClr val="2F5597"/>
                </a:solidFill>
              </a:rPr>
              <a:t>resilient</a:t>
            </a:r>
            <a:r>
              <a:rPr lang="fr-FR" sz="1600" i="1" dirty="0">
                <a:solidFill>
                  <a:srgbClr val="2F5597"/>
                </a:solidFill>
              </a:rPr>
              <a:t> </a:t>
            </a:r>
            <a:r>
              <a:rPr lang="fr-FR" sz="1600" i="1" dirty="0" err="1">
                <a:solidFill>
                  <a:srgbClr val="2F5597"/>
                </a:solidFill>
              </a:rPr>
              <a:t>facing</a:t>
            </a:r>
            <a:r>
              <a:rPr lang="fr-FR" sz="1600" i="1" dirty="0">
                <a:solidFill>
                  <a:srgbClr val="2F5597"/>
                </a:solidFill>
              </a:rPr>
              <a:t> inflation, CBDC and </a:t>
            </a:r>
            <a:r>
              <a:rPr lang="fr-FR" sz="1600" i="1" dirty="0" err="1">
                <a:solidFill>
                  <a:srgbClr val="2F5597"/>
                </a:solidFill>
              </a:rPr>
              <a:t>banking</a:t>
            </a:r>
            <a:r>
              <a:rPr lang="fr-FR" sz="1600" i="1" dirty="0">
                <a:solidFill>
                  <a:srgbClr val="2F5597"/>
                </a:solidFill>
              </a:rPr>
              <a:t> limitations</a:t>
            </a:r>
            <a:endParaRPr sz="1600" i="1" dirty="0">
              <a:solidFill>
                <a:srgbClr val="2F5597"/>
              </a:solidFill>
            </a:endParaRPr>
          </a:p>
        </p:txBody>
      </p:sp>
      <p:pic>
        <p:nvPicPr>
          <p:cNvPr id="395" name="Google Shape;395;p14" descr="Google (Android 12L)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899329" y="141576"/>
            <a:ext cx="402168" cy="40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4"/>
          <p:cNvPicPr preferRelativeResize="0"/>
          <p:nvPr/>
        </p:nvPicPr>
        <p:blipFill rotWithShape="1">
          <a:blip r:embed="rId11">
            <a:alphaModFix amt="50000"/>
          </a:blip>
          <a:srcRect/>
          <a:stretch/>
        </p:blipFill>
        <p:spPr>
          <a:xfrm>
            <a:off x="6732235" y="6486193"/>
            <a:ext cx="309969" cy="30996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4"/>
          <p:cNvSpPr/>
          <p:nvPr/>
        </p:nvSpPr>
        <p:spPr>
          <a:xfrm>
            <a:off x="7065315" y="6515329"/>
            <a:ext cx="4861381" cy="277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LN</a:t>
            </a:r>
            <a:r>
              <a:rPr lang="fr-FR" sz="1200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= mode Lightning Network --&gt; </a:t>
            </a:r>
            <a:r>
              <a:rPr lang="fr-FR" sz="1200" i="1" dirty="0">
                <a:solidFill>
                  <a:schemeClr val="accent1"/>
                </a:solidFill>
              </a:rPr>
              <a:t>use</a:t>
            </a:r>
            <a:r>
              <a:rPr lang="fr-FR" sz="1200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200" b="1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BlueWallet.com </a:t>
            </a:r>
            <a:r>
              <a:rPr lang="fr-FR" sz="1200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ou </a:t>
            </a:r>
            <a:r>
              <a:rPr lang="fr-FR" sz="1200" b="1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Exodus</a:t>
            </a:r>
            <a:endParaRPr sz="1200" b="1" i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9908801" y="3685975"/>
            <a:ext cx="198631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200" dirty="0" err="1">
                <a:solidFill>
                  <a:srgbClr val="7F7F7F"/>
                </a:solidFill>
              </a:rPr>
              <a:t>Keep</a:t>
            </a:r>
            <a:r>
              <a:rPr lang="fr-FR" sz="1200" dirty="0">
                <a:solidFill>
                  <a:srgbClr val="7F7F7F"/>
                </a:solidFill>
              </a:rPr>
              <a:t> the 12 and 25 keywords in a </a:t>
            </a:r>
            <a:r>
              <a:rPr lang="fr-FR" sz="1200" dirty="0" err="1">
                <a:solidFill>
                  <a:srgbClr val="7F7F7F"/>
                </a:solidFill>
              </a:rPr>
              <a:t>safe</a:t>
            </a:r>
            <a:r>
              <a:rPr lang="fr-FR" sz="1200" dirty="0">
                <a:solidFill>
                  <a:srgbClr val="7F7F7F"/>
                </a:solidFill>
              </a:rPr>
              <a:t> place!</a:t>
            </a:r>
            <a:endParaRPr sz="1200" dirty="0">
              <a:solidFill>
                <a:srgbClr val="7F7F7F"/>
              </a:solidFill>
            </a:endParaRPr>
          </a:p>
        </p:txBody>
      </p:sp>
      <p:pic>
        <p:nvPicPr>
          <p:cNvPr id="399" name="Google Shape;399;p14"/>
          <p:cNvPicPr preferRelativeResize="0"/>
          <p:nvPr/>
        </p:nvPicPr>
        <p:blipFill rotWithShape="1">
          <a:blip r:embed="rId13">
            <a:alphaModFix/>
          </a:blip>
          <a:srcRect l="10275" r="7596"/>
          <a:stretch/>
        </p:blipFill>
        <p:spPr>
          <a:xfrm>
            <a:off x="722529" y="6362182"/>
            <a:ext cx="667609" cy="401474"/>
          </a:xfrm>
          <a:prstGeom prst="rect">
            <a:avLst/>
          </a:prstGeom>
          <a:noFill/>
          <a:ln w="9525" cap="sq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00" name="Google Shape;400;p14"/>
          <p:cNvPicPr preferRelativeResize="0"/>
          <p:nvPr/>
        </p:nvPicPr>
        <p:blipFill rotWithShape="1">
          <a:blip r:embed="rId14">
            <a:alphaModFix amt="85000"/>
          </a:blip>
          <a:srcRect/>
          <a:stretch/>
        </p:blipFill>
        <p:spPr>
          <a:xfrm>
            <a:off x="3433552" y="6427199"/>
            <a:ext cx="1151390" cy="2866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01" name="Google Shape;401;p14"/>
          <p:cNvPicPr preferRelativeResize="0"/>
          <p:nvPr/>
        </p:nvPicPr>
        <p:blipFill rotWithShape="1">
          <a:blip r:embed="rId15">
            <a:alphaModFix amt="85000"/>
          </a:blip>
          <a:srcRect/>
          <a:stretch/>
        </p:blipFill>
        <p:spPr>
          <a:xfrm>
            <a:off x="1460246" y="6392245"/>
            <a:ext cx="1014995" cy="3265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02" name="Google Shape;402;p14"/>
          <p:cNvPicPr preferRelativeResize="0"/>
          <p:nvPr/>
        </p:nvPicPr>
        <p:blipFill rotWithShape="1">
          <a:blip r:embed="rId16">
            <a:alphaModFix amt="85000"/>
          </a:blip>
          <a:srcRect t="3621" b="4867"/>
          <a:stretch/>
        </p:blipFill>
        <p:spPr>
          <a:xfrm>
            <a:off x="2530195" y="6409499"/>
            <a:ext cx="856438" cy="3060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03" name="Google Shape;403;p14"/>
          <p:cNvSpPr/>
          <p:nvPr/>
        </p:nvSpPr>
        <p:spPr>
          <a:xfrm>
            <a:off x="4576991" y="6330716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4"/>
          <p:cNvSpPr txBox="1"/>
          <p:nvPr/>
        </p:nvSpPr>
        <p:spPr>
          <a:xfrm>
            <a:off x="1059549" y="2655309"/>
            <a:ext cx="6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2F5496"/>
                </a:solidFill>
              </a:rPr>
              <a:t>&gt;&gt; To know your Monero address : click on "Receive" at the bottom left of the screen</a:t>
            </a:r>
            <a:endParaRPr sz="11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14"/>
          <p:cNvGrpSpPr/>
          <p:nvPr/>
        </p:nvGrpSpPr>
        <p:grpSpPr>
          <a:xfrm>
            <a:off x="4610674" y="2166815"/>
            <a:ext cx="383786" cy="358303"/>
            <a:chOff x="4298159" y="1811468"/>
            <a:chExt cx="383786" cy="358303"/>
          </a:xfrm>
        </p:grpSpPr>
        <p:sp>
          <p:nvSpPr>
            <p:cNvPr id="406" name="Google Shape;406;p14"/>
            <p:cNvSpPr/>
            <p:nvPr/>
          </p:nvSpPr>
          <p:spPr>
            <a:xfrm>
              <a:off x="4304680" y="1825207"/>
              <a:ext cx="321987" cy="33044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7" name="Google Shape;407;p14"/>
            <p:cNvPicPr preferRelativeResize="0"/>
            <p:nvPr/>
          </p:nvPicPr>
          <p:blipFill rotWithShape="1">
            <a:blip r:embed="rId9">
              <a:alphaModFix amt="85000"/>
            </a:blip>
            <a:srcRect r="71513"/>
            <a:stretch/>
          </p:blipFill>
          <p:spPr>
            <a:xfrm>
              <a:off x="4298159" y="1811468"/>
              <a:ext cx="383786" cy="3583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14"/>
          <p:cNvSpPr txBox="1"/>
          <p:nvPr/>
        </p:nvSpPr>
        <p:spPr>
          <a:xfrm>
            <a:off x="6976984" y="1145624"/>
            <a:ext cx="6472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3644213" y="1580842"/>
            <a:ext cx="29792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fr-FR" sz="11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simple</a:t>
            </a:r>
            <a:r>
              <a:rPr lang="fr-F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mais moins anonyme (IBAN)</a:t>
            </a:r>
            <a:endParaRPr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4"/>
          <p:cNvSpPr/>
          <p:nvPr/>
        </p:nvSpPr>
        <p:spPr>
          <a:xfrm>
            <a:off x="8005891" y="1044506"/>
            <a:ext cx="3779390" cy="62456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-FR" sz="1800"/>
              <a:t>Website</a:t>
            </a:r>
            <a:r>
              <a:rPr lang="fr-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/>
              <a:t>or</a:t>
            </a:r>
            <a:r>
              <a:rPr lang="fr-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 </a:t>
            </a:r>
            <a:r>
              <a:rPr lang="fr-F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AgoraDesk.com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4"/>
          <p:cNvSpPr/>
          <p:nvPr/>
        </p:nvSpPr>
        <p:spPr>
          <a:xfrm>
            <a:off x="7611357" y="970440"/>
            <a:ext cx="81324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1'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14"/>
          <p:cNvGrpSpPr/>
          <p:nvPr/>
        </p:nvGrpSpPr>
        <p:grpSpPr>
          <a:xfrm>
            <a:off x="11598188" y="1016807"/>
            <a:ext cx="383786" cy="358303"/>
            <a:chOff x="4298159" y="1811468"/>
            <a:chExt cx="383786" cy="358303"/>
          </a:xfrm>
        </p:grpSpPr>
        <p:sp>
          <p:nvSpPr>
            <p:cNvPr id="413" name="Google Shape;413;p14"/>
            <p:cNvSpPr/>
            <p:nvPr/>
          </p:nvSpPr>
          <p:spPr>
            <a:xfrm>
              <a:off x="4304680" y="1825207"/>
              <a:ext cx="321987" cy="33044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4" name="Google Shape;414;p14"/>
            <p:cNvPicPr preferRelativeResize="0"/>
            <p:nvPr/>
          </p:nvPicPr>
          <p:blipFill rotWithShape="1">
            <a:blip r:embed="rId9">
              <a:alphaModFix amt="85000"/>
            </a:blip>
            <a:srcRect r="71513"/>
            <a:stretch/>
          </p:blipFill>
          <p:spPr>
            <a:xfrm>
              <a:off x="4298159" y="1811468"/>
              <a:ext cx="383786" cy="3583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5" name="Google Shape;415;p14"/>
          <p:cNvPicPr preferRelativeResize="0"/>
          <p:nvPr/>
        </p:nvPicPr>
        <p:blipFill rotWithShape="1">
          <a:blip r:embed="rId7">
            <a:alphaModFix amt="85000"/>
          </a:blip>
          <a:srcRect/>
          <a:stretch/>
        </p:blipFill>
        <p:spPr>
          <a:xfrm>
            <a:off x="11588724" y="1341988"/>
            <a:ext cx="368850" cy="36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14"/>
          <p:cNvGrpSpPr/>
          <p:nvPr/>
        </p:nvGrpSpPr>
        <p:grpSpPr>
          <a:xfrm>
            <a:off x="4178425" y="3242599"/>
            <a:ext cx="383786" cy="358303"/>
            <a:chOff x="4298159" y="1811468"/>
            <a:chExt cx="383786" cy="358303"/>
          </a:xfrm>
        </p:grpSpPr>
        <p:sp>
          <p:nvSpPr>
            <p:cNvPr id="417" name="Google Shape;417;p14"/>
            <p:cNvSpPr/>
            <p:nvPr/>
          </p:nvSpPr>
          <p:spPr>
            <a:xfrm>
              <a:off x="4304680" y="1825207"/>
              <a:ext cx="321987" cy="33044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8" name="Google Shape;418;p14"/>
            <p:cNvPicPr preferRelativeResize="0"/>
            <p:nvPr/>
          </p:nvPicPr>
          <p:blipFill rotWithShape="1">
            <a:blip r:embed="rId9">
              <a:alphaModFix amt="85000"/>
            </a:blip>
            <a:srcRect r="71513"/>
            <a:stretch/>
          </p:blipFill>
          <p:spPr>
            <a:xfrm>
              <a:off x="4298159" y="1811468"/>
              <a:ext cx="383786" cy="3583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9" name="Google Shape;419;p14"/>
          <p:cNvPicPr preferRelativeResize="0"/>
          <p:nvPr/>
        </p:nvPicPr>
        <p:blipFill rotWithShape="1">
          <a:blip r:embed="rId7">
            <a:alphaModFix amt="85000"/>
          </a:blip>
          <a:srcRect/>
          <a:stretch/>
        </p:blipFill>
        <p:spPr>
          <a:xfrm>
            <a:off x="3291616" y="1284059"/>
            <a:ext cx="368850" cy="3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4"/>
          <p:cNvSpPr/>
          <p:nvPr/>
        </p:nvSpPr>
        <p:spPr>
          <a:xfrm>
            <a:off x="9696651" y="2295137"/>
            <a:ext cx="2267130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7F7F7F"/>
                </a:solidFill>
              </a:rPr>
              <a:t>longer but </a:t>
            </a:r>
            <a:r>
              <a:rPr lang="fr-FR" sz="1200" b="1" dirty="0" err="1">
                <a:solidFill>
                  <a:srgbClr val="7F7F7F"/>
                </a:solidFill>
              </a:rPr>
              <a:t>anonymous</a:t>
            </a:r>
            <a:r>
              <a:rPr lang="fr-FR" sz="11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fr-FR" sz="11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1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-FR" sz="11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no-KYC</a:t>
            </a:r>
            <a:r>
              <a:rPr lang="fr-FR" sz="11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4"/>
          <p:cNvSpPr/>
          <p:nvPr/>
        </p:nvSpPr>
        <p:spPr>
          <a:xfrm rot="-5400000">
            <a:off x="10000036" y="3381018"/>
            <a:ext cx="4067059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i="1" dirty="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Not a </a:t>
            </a:r>
            <a:r>
              <a:rPr lang="fr-FR" sz="1300" i="1" dirty="0" err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financiary</a:t>
            </a:r>
            <a:r>
              <a:rPr lang="fr-FR" sz="1300" i="1" dirty="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300" i="1" dirty="0" err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advice</a:t>
            </a:r>
            <a:r>
              <a:rPr lang="fr-FR" sz="1300" i="1" dirty="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. Do </a:t>
            </a:r>
            <a:r>
              <a:rPr lang="fr-FR" sz="1300" i="1" dirty="0" err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fr-FR" sz="1300" i="1" dirty="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300" i="1" dirty="0" err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own</a:t>
            </a:r>
            <a:r>
              <a:rPr lang="fr-FR" sz="1300" i="1" dirty="0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300" i="1" dirty="0" err="1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endParaRPr sz="13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14" descr="Brunette, caissier, vendeur. Beau, client, brunette, assister à ...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827562" y="5898942"/>
            <a:ext cx="617154" cy="64577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4"/>
          <p:cNvSpPr txBox="1"/>
          <p:nvPr/>
        </p:nvSpPr>
        <p:spPr>
          <a:xfrm rot="-5400000">
            <a:off x="-850164" y="107790"/>
            <a:ext cx="20125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i="1" dirty="0">
                <a:solidFill>
                  <a:srgbClr val="7F7F7F"/>
                </a:solidFill>
              </a:rPr>
              <a:t>Janv</a:t>
            </a:r>
            <a:r>
              <a:rPr lang="fr-FR" sz="12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23 </a:t>
            </a:r>
            <a:r>
              <a:rPr lang="fr-FR" sz="12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fr-F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 3.1</a:t>
            </a:r>
            <a:endParaRPr sz="12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"/>
          <p:cNvSpPr txBox="1">
            <a:spLocks noGrp="1"/>
          </p:cNvSpPr>
          <p:nvPr>
            <p:ph type="title"/>
          </p:nvPr>
        </p:nvSpPr>
        <p:spPr>
          <a:xfrm>
            <a:off x="643057" y="-156452"/>
            <a:ext cx="10515600" cy="109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800" dirty="0" err="1">
                <a:solidFill>
                  <a:srgbClr val="595959"/>
                </a:solidFill>
              </a:rPr>
              <a:t>Okay</a:t>
            </a:r>
            <a:r>
              <a:rPr lang="fr-FR" sz="2800" dirty="0">
                <a:solidFill>
                  <a:srgbClr val="595959"/>
                </a:solidFill>
              </a:rPr>
              <a:t>, but </a:t>
            </a:r>
            <a:r>
              <a:rPr lang="fr-FR" sz="2800" dirty="0" err="1">
                <a:solidFill>
                  <a:srgbClr val="595959"/>
                </a:solidFill>
              </a:rPr>
              <a:t>you</a:t>
            </a:r>
            <a:r>
              <a:rPr lang="fr-FR" sz="2800" dirty="0">
                <a:solidFill>
                  <a:srgbClr val="595959"/>
                </a:solidFill>
              </a:rPr>
              <a:t> </a:t>
            </a:r>
            <a:r>
              <a:rPr lang="fr-FR" sz="2800" dirty="0" err="1">
                <a:solidFill>
                  <a:srgbClr val="595959"/>
                </a:solidFill>
              </a:rPr>
              <a:t>can't</a:t>
            </a:r>
            <a:r>
              <a:rPr lang="fr-FR" sz="2800" dirty="0">
                <a:solidFill>
                  <a:srgbClr val="595959"/>
                </a:solidFill>
              </a:rPr>
              <a:t> </a:t>
            </a:r>
            <a:r>
              <a:rPr lang="fr-FR" sz="2800" dirty="0" err="1">
                <a:solidFill>
                  <a:srgbClr val="595959"/>
                </a:solidFill>
              </a:rPr>
              <a:t>buy</a:t>
            </a:r>
            <a:r>
              <a:rPr lang="fr-FR" sz="2800" dirty="0">
                <a:solidFill>
                  <a:srgbClr val="595959"/>
                </a:solidFill>
              </a:rPr>
              <a:t> </a:t>
            </a:r>
            <a:r>
              <a:rPr lang="fr-FR" sz="2800" dirty="0" err="1">
                <a:solidFill>
                  <a:srgbClr val="595959"/>
                </a:solidFill>
              </a:rPr>
              <a:t>anything</a:t>
            </a:r>
            <a:r>
              <a:rPr lang="fr-FR" sz="2800" dirty="0">
                <a:solidFill>
                  <a:srgbClr val="595959"/>
                </a:solidFill>
              </a:rPr>
              <a:t> </a:t>
            </a:r>
            <a:r>
              <a:rPr lang="fr-FR" sz="2800" dirty="0" err="1">
                <a:solidFill>
                  <a:srgbClr val="595959"/>
                </a:solidFill>
              </a:rPr>
              <a:t>with</a:t>
            </a:r>
            <a:r>
              <a:rPr lang="fr-FR" sz="2800" dirty="0">
                <a:solidFill>
                  <a:srgbClr val="595959"/>
                </a:solidFill>
              </a:rPr>
              <a:t> Bitcoin...</a:t>
            </a:r>
            <a:endParaRPr sz="2800" dirty="0">
              <a:solidFill>
                <a:srgbClr val="595959"/>
              </a:solidFill>
            </a:endParaRPr>
          </a:p>
        </p:txBody>
      </p:sp>
      <p:sp>
        <p:nvSpPr>
          <p:cNvPr id="429" name="Google Shape;429;p15"/>
          <p:cNvSpPr/>
          <p:nvPr/>
        </p:nvSpPr>
        <p:spPr>
          <a:xfrm>
            <a:off x="1425503" y="2490409"/>
            <a:ext cx="30112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rgbClr val="002060"/>
                </a:solidFill>
              </a:rPr>
              <a:t>Gift </a:t>
            </a:r>
            <a:r>
              <a:rPr lang="fr-FR" sz="1800" dirty="0" err="1">
                <a:solidFill>
                  <a:srgbClr val="002060"/>
                </a:solidFill>
              </a:rPr>
              <a:t>cards</a:t>
            </a:r>
            <a:r>
              <a:rPr lang="fr-FR" sz="1800" dirty="0">
                <a:solidFill>
                  <a:srgbClr val="002060"/>
                </a:solidFill>
              </a:rPr>
              <a:t> in 5 min - Bitcoin or LN </a:t>
            </a:r>
            <a:r>
              <a:rPr lang="fr-FR" sz="1800" dirty="0" err="1">
                <a:solidFill>
                  <a:srgbClr val="002060"/>
                </a:solidFill>
              </a:rPr>
              <a:t>payment</a:t>
            </a:r>
            <a:r>
              <a:rPr lang="fr-FR" sz="1800" dirty="0">
                <a:solidFill>
                  <a:srgbClr val="002060"/>
                </a:solidFill>
              </a:rPr>
              <a:t> (3sec)</a:t>
            </a:r>
            <a:endParaRPr sz="1800" dirty="0">
              <a:solidFill>
                <a:srgbClr val="00206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00206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430" name="Google Shape;430;p15"/>
          <p:cNvSpPr/>
          <p:nvPr/>
        </p:nvSpPr>
        <p:spPr>
          <a:xfrm>
            <a:off x="6797444" y="2566783"/>
            <a:ext cx="457613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Carte bancaire virtuelle en Bitcoin ou </a:t>
            </a:r>
            <a:r>
              <a:rPr lang="fr-FR" sz="1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LN </a:t>
            </a:r>
            <a:br>
              <a:rPr lang="fr-FR" sz="1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(Lightning Network) </a:t>
            </a: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5"/>
          <p:cNvSpPr/>
          <p:nvPr/>
        </p:nvSpPr>
        <p:spPr>
          <a:xfrm>
            <a:off x="720096" y="1639505"/>
            <a:ext cx="41899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002060"/>
                </a:solidFill>
              </a:rPr>
              <a:t>5000+ stores </a:t>
            </a:r>
            <a:r>
              <a:rPr lang="fr-FR" sz="2400" b="1" dirty="0" err="1">
                <a:solidFill>
                  <a:srgbClr val="002060"/>
                </a:solidFill>
              </a:rPr>
              <a:t>available</a:t>
            </a:r>
            <a:r>
              <a:rPr lang="fr-FR" sz="2400" b="1" dirty="0">
                <a:solidFill>
                  <a:srgbClr val="002060"/>
                </a:solidFill>
              </a:rPr>
              <a:t> </a:t>
            </a:r>
            <a:r>
              <a:rPr lang="fr-FR" sz="2400" b="1" dirty="0" err="1">
                <a:solidFill>
                  <a:srgbClr val="002060"/>
                </a:solidFill>
              </a:rPr>
              <a:t>throughout</a:t>
            </a:r>
            <a:r>
              <a:rPr lang="fr-FR" sz="2400" b="1" dirty="0">
                <a:solidFill>
                  <a:srgbClr val="002060"/>
                </a:solidFill>
              </a:rPr>
              <a:t> France </a:t>
            </a:r>
            <a:endParaRPr sz="24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5"/>
          <p:cNvSpPr/>
          <p:nvPr/>
        </p:nvSpPr>
        <p:spPr>
          <a:xfrm>
            <a:off x="6891972" y="1661487"/>
            <a:ext cx="416373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400" b="1" dirty="0">
                <a:solidFill>
                  <a:srgbClr val="002060"/>
                </a:solidFill>
              </a:rPr>
              <a:t>100,000+ </a:t>
            </a:r>
            <a:r>
              <a:rPr lang="fr-FR" sz="2400" b="1" dirty="0" err="1">
                <a:solidFill>
                  <a:srgbClr val="002060"/>
                </a:solidFill>
              </a:rPr>
              <a:t>websites</a:t>
            </a:r>
            <a:r>
              <a:rPr lang="fr-FR" sz="2400" b="1" dirty="0">
                <a:solidFill>
                  <a:srgbClr val="002060"/>
                </a:solidFill>
              </a:rPr>
              <a:t> and online stores, </a:t>
            </a:r>
            <a:r>
              <a:rPr lang="fr-FR" sz="2400" b="1" dirty="0" err="1">
                <a:solidFill>
                  <a:srgbClr val="002060"/>
                </a:solidFill>
              </a:rPr>
              <a:t>literally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433" name="Google Shape;433;p15"/>
          <p:cNvSpPr/>
          <p:nvPr/>
        </p:nvSpPr>
        <p:spPr>
          <a:xfrm>
            <a:off x="5091058" y="759088"/>
            <a:ext cx="143500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4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15"/>
          <p:cNvPicPr preferRelativeResize="0"/>
          <p:nvPr/>
        </p:nvPicPr>
        <p:blipFill rotWithShape="1">
          <a:blip r:embed="rId3">
            <a:alphaModFix/>
          </a:blip>
          <a:srcRect l="10275" r="7596"/>
          <a:stretch/>
        </p:blipFill>
        <p:spPr>
          <a:xfrm>
            <a:off x="1377878" y="3287761"/>
            <a:ext cx="1632348" cy="981631"/>
          </a:xfrm>
          <a:prstGeom prst="rect">
            <a:avLst/>
          </a:prstGeom>
          <a:noFill/>
          <a:ln w="9525" cap="sq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35" name="Google Shape;435;p15" descr="https://www.carrefouruncombatpourlaliberte.fr/wp-content/uploads/2012/10/carrefour_drive_carte_2012.jpg"/>
          <p:cNvPicPr preferRelativeResize="0"/>
          <p:nvPr/>
        </p:nvPicPr>
        <p:blipFill rotWithShape="1">
          <a:blip r:embed="rId4">
            <a:alphaModFix amt="20000"/>
          </a:blip>
          <a:srcRect l="7232" t="14393" r="11519" b="11741"/>
          <a:stretch/>
        </p:blipFill>
        <p:spPr>
          <a:xfrm>
            <a:off x="3169303" y="3278769"/>
            <a:ext cx="1146909" cy="105819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5"/>
          <p:cNvSpPr/>
          <p:nvPr/>
        </p:nvSpPr>
        <p:spPr>
          <a:xfrm>
            <a:off x="3298456" y="3524771"/>
            <a:ext cx="9643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3500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9962" y="4353746"/>
            <a:ext cx="1582341" cy="3940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38" name="Google Shape;438;p15" descr="H&amp;M France"/>
          <p:cNvPicPr preferRelativeResize="0"/>
          <p:nvPr/>
        </p:nvPicPr>
        <p:blipFill rotWithShape="1">
          <a:blip r:embed="rId6">
            <a:alphaModFix/>
          </a:blip>
          <a:srcRect l="17635" t="14080" r="17694" b="10346"/>
          <a:stretch/>
        </p:blipFill>
        <p:spPr>
          <a:xfrm>
            <a:off x="1403067" y="5334640"/>
            <a:ext cx="697568" cy="4937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39" name="Google Shape;43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8345" y="3310339"/>
            <a:ext cx="1996781" cy="178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5" descr="Cartes crypto : comparatif des meilleures cartes crypto 20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65406" y="3778262"/>
            <a:ext cx="2052039" cy="131535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5"/>
          <p:cNvSpPr/>
          <p:nvPr/>
        </p:nvSpPr>
        <p:spPr>
          <a:xfrm>
            <a:off x="2190657" y="5277405"/>
            <a:ext cx="260446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>
                <a:solidFill>
                  <a:srgbClr val="002060"/>
                </a:solidFill>
              </a:rPr>
              <a:t>and 100+ other brands</a:t>
            </a:r>
            <a:endParaRPr sz="170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700">
                <a:solidFill>
                  <a:srgbClr val="002060"/>
                </a:solidFill>
              </a:rPr>
              <a:t>in 50+ countries...</a:t>
            </a:r>
            <a:endParaRPr sz="1700">
              <a:solidFill>
                <a:srgbClr val="002060"/>
              </a:solidFill>
            </a:endParaRPr>
          </a:p>
        </p:txBody>
      </p:sp>
      <p:sp>
        <p:nvSpPr>
          <p:cNvPr id="442" name="Google Shape;442;p15"/>
          <p:cNvSpPr txBox="1"/>
          <p:nvPr/>
        </p:nvSpPr>
        <p:spPr>
          <a:xfrm rot="-5400000">
            <a:off x="9800454" y="1797401"/>
            <a:ext cx="3795553" cy="43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fr-FR" sz="14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Collective </a:t>
            </a:r>
            <a:r>
              <a:rPr lang="fr-FR" sz="14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@SortieDeBanque </a:t>
            </a:r>
            <a:r>
              <a:rPr lang="fr-FR" sz="12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– 08/2022 – v1.2</a:t>
            </a:r>
            <a:endParaRPr sz="12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5"/>
          <p:cNvSpPr/>
          <p:nvPr/>
        </p:nvSpPr>
        <p:spPr>
          <a:xfrm>
            <a:off x="917963" y="1028650"/>
            <a:ext cx="3720890" cy="561435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r>
              <a:rPr lang="fr-FR" sz="16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BitRefill.com</a:t>
            </a:r>
            <a:endParaRPr sz="28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5"/>
          <p:cNvSpPr/>
          <p:nvPr/>
        </p:nvSpPr>
        <p:spPr>
          <a:xfrm>
            <a:off x="7014342" y="1047445"/>
            <a:ext cx="3943874" cy="561435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CoinDebit.io</a:t>
            </a:r>
            <a:endParaRPr sz="2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15" descr="Marks, quote, sign, text icon - Download on Iconfinde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1493870" y="76153"/>
            <a:ext cx="443425" cy="4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5" descr="Marks, quote, sign, text icon - Download on Iconfinde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 flipH="1">
            <a:off x="9847600" y="329577"/>
            <a:ext cx="443425" cy="4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5"/>
          <p:cNvSpPr/>
          <p:nvPr/>
        </p:nvSpPr>
        <p:spPr>
          <a:xfrm>
            <a:off x="8103511" y="494286"/>
            <a:ext cx="178606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i="1" dirty="0" err="1">
                <a:solidFill>
                  <a:srgbClr val="757070"/>
                </a:solidFill>
              </a:rPr>
              <a:t>Matheo</a:t>
            </a:r>
            <a:r>
              <a:rPr lang="fr-FR" sz="1800" i="1" dirty="0">
                <a:solidFill>
                  <a:srgbClr val="757070"/>
                </a:solidFill>
              </a:rPr>
              <a:t> in 2020 </a:t>
            </a:r>
            <a:endParaRPr sz="1800" i="1" dirty="0">
              <a:solidFill>
                <a:srgbClr val="757070"/>
              </a:solidFill>
            </a:endParaRPr>
          </a:p>
        </p:txBody>
      </p:sp>
      <p:pic>
        <p:nvPicPr>
          <p:cNvPr id="448" name="Google Shape;448;p15" descr="Google (Android 12L)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36784" y="2143794"/>
            <a:ext cx="316205" cy="31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5"/>
          <p:cNvPicPr preferRelativeResize="0"/>
          <p:nvPr/>
        </p:nvPicPr>
        <p:blipFill rotWithShape="1">
          <a:blip r:embed="rId11">
            <a:alphaModFix/>
          </a:blip>
          <a:srcRect l="2755" t="13445" r="5488" b="16209"/>
          <a:stretch/>
        </p:blipFill>
        <p:spPr>
          <a:xfrm>
            <a:off x="1389962" y="4824322"/>
            <a:ext cx="1582341" cy="4196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50" name="Google Shape;450;p15"/>
          <p:cNvPicPr preferRelativeResize="0"/>
          <p:nvPr/>
        </p:nvPicPr>
        <p:blipFill rotWithShape="1">
          <a:blip r:embed="rId12">
            <a:alphaModFix/>
          </a:blip>
          <a:srcRect t="3621" b="4867"/>
          <a:stretch/>
        </p:blipFill>
        <p:spPr>
          <a:xfrm>
            <a:off x="3157993" y="4833846"/>
            <a:ext cx="1174019" cy="4196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51" name="Google Shape;451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56703" y="4363232"/>
            <a:ext cx="1175309" cy="3781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52" name="Google Shape;452;p15"/>
          <p:cNvSpPr/>
          <p:nvPr/>
        </p:nvSpPr>
        <p:spPr>
          <a:xfrm>
            <a:off x="6797444" y="5281967"/>
            <a:ext cx="49295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>
                <a:solidFill>
                  <a:srgbClr val="002060"/>
                </a:solidFill>
              </a:rPr>
              <a:t>Instant LN payment (&lt; 3sec) = LightningNetwork </a:t>
            </a:r>
            <a:endParaRPr sz="1600" b="1">
              <a:solidFill>
                <a:srgbClr val="00206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>
                <a:solidFill>
                  <a:srgbClr val="002060"/>
                </a:solidFill>
              </a:rPr>
              <a:t>Use the BlueWallet.com app</a:t>
            </a:r>
            <a:endParaRPr sz="1600" b="1">
              <a:solidFill>
                <a:srgbClr val="00206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00206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2060"/>
              </a:solidFill>
            </a:endParaRPr>
          </a:p>
        </p:txBody>
      </p:sp>
      <p:sp>
        <p:nvSpPr>
          <p:cNvPr id="453" name="Google Shape;453;p15"/>
          <p:cNvSpPr/>
          <p:nvPr/>
        </p:nvSpPr>
        <p:spPr>
          <a:xfrm>
            <a:off x="9089436" y="3224264"/>
            <a:ext cx="231168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>
                <a:solidFill>
                  <a:srgbClr val="002060"/>
                </a:solidFill>
              </a:rPr>
              <a:t>Virtual CB that you can refill with in BTC</a:t>
            </a:r>
            <a:endParaRPr b="1">
              <a:solidFill>
                <a:srgbClr val="00206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00206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2060"/>
              </a:solidFill>
            </a:endParaRPr>
          </a:p>
        </p:txBody>
      </p:sp>
      <p:sp>
        <p:nvSpPr>
          <p:cNvPr id="454" name="Google Shape;454;p15"/>
          <p:cNvSpPr/>
          <p:nvPr/>
        </p:nvSpPr>
        <p:spPr>
          <a:xfrm>
            <a:off x="5021934" y="2566783"/>
            <a:ext cx="1686365" cy="2645765"/>
          </a:xfrm>
          <a:prstGeom prst="roundRect">
            <a:avLst>
              <a:gd name="adj" fmla="val 13663"/>
            </a:avLst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 dirty="0">
                <a:solidFill>
                  <a:srgbClr val="595959"/>
                </a:solidFill>
              </a:rPr>
              <a:t>In 5 </a:t>
            </a:r>
            <a:r>
              <a:rPr lang="fr-FR" sz="1600" b="1" dirty="0" err="1">
                <a:solidFill>
                  <a:srgbClr val="595959"/>
                </a:solidFill>
              </a:rPr>
              <a:t>steps</a:t>
            </a:r>
            <a:r>
              <a:rPr lang="fr-FR" sz="1600" b="1" dirty="0">
                <a:solidFill>
                  <a:srgbClr val="595959"/>
                </a:solidFill>
              </a:rPr>
              <a:t>. </a:t>
            </a:r>
            <a:br>
              <a:rPr lang="fr-FR" sz="1600" b="1" dirty="0">
                <a:solidFill>
                  <a:srgbClr val="595959"/>
                </a:solidFill>
              </a:rPr>
            </a:br>
            <a:r>
              <a:rPr lang="fr-FR" sz="1600" b="1" dirty="0">
                <a:solidFill>
                  <a:srgbClr val="595959"/>
                </a:solidFill>
              </a:rPr>
              <a:t>1 </a:t>
            </a:r>
            <a:r>
              <a:rPr lang="fr-FR" sz="1600" b="1" dirty="0" err="1">
                <a:solidFill>
                  <a:srgbClr val="595959"/>
                </a:solidFill>
              </a:rPr>
              <a:t>hour</a:t>
            </a:r>
            <a:r>
              <a:rPr lang="fr-FR" sz="1600" b="1" dirty="0">
                <a:solidFill>
                  <a:srgbClr val="595959"/>
                </a:solidFill>
              </a:rPr>
              <a:t>.</a:t>
            </a:r>
            <a:endParaRPr sz="1600" b="1" dirty="0">
              <a:solidFill>
                <a:srgbClr val="59595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59595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595959"/>
                </a:solidFill>
              </a:rPr>
              <a:t>''</a:t>
            </a:r>
            <a:r>
              <a:rPr lang="fr-FR" sz="1600" dirty="0" err="1">
                <a:solidFill>
                  <a:srgbClr val="595959"/>
                </a:solidFill>
              </a:rPr>
              <a:t>What</a:t>
            </a:r>
            <a:r>
              <a:rPr lang="fr-FR" sz="1600" dirty="0">
                <a:solidFill>
                  <a:srgbClr val="595959"/>
                </a:solidFill>
              </a:rPr>
              <a:t> are </a:t>
            </a:r>
            <a:r>
              <a:rPr lang="fr-FR" sz="1600" dirty="0" err="1">
                <a:solidFill>
                  <a:srgbClr val="595959"/>
                </a:solidFill>
              </a:rPr>
              <a:t>you</a:t>
            </a:r>
            <a:r>
              <a:rPr lang="fr-FR" sz="1600" dirty="0">
                <a:solidFill>
                  <a:srgbClr val="595959"/>
                </a:solidFill>
              </a:rPr>
              <a:t> </a:t>
            </a:r>
            <a:r>
              <a:rPr lang="fr-FR" sz="1600" dirty="0" err="1">
                <a:solidFill>
                  <a:srgbClr val="595959"/>
                </a:solidFill>
              </a:rPr>
              <a:t>waiting</a:t>
            </a:r>
            <a:r>
              <a:rPr lang="fr-FR" sz="1600" dirty="0">
                <a:solidFill>
                  <a:srgbClr val="595959"/>
                </a:solidFill>
              </a:rPr>
              <a:t> for to </a:t>
            </a:r>
            <a:r>
              <a:rPr lang="fr-FR" sz="1600" dirty="0" err="1">
                <a:solidFill>
                  <a:srgbClr val="595959"/>
                </a:solidFill>
              </a:rPr>
              <a:t>get</a:t>
            </a:r>
            <a:r>
              <a:rPr lang="fr-FR" sz="1600" dirty="0">
                <a:solidFill>
                  <a:srgbClr val="595959"/>
                </a:solidFill>
              </a:rPr>
              <a:t> out of the </a:t>
            </a:r>
            <a:r>
              <a:rPr lang="fr-FR" sz="1600" dirty="0" err="1">
                <a:solidFill>
                  <a:srgbClr val="595959"/>
                </a:solidFill>
              </a:rPr>
              <a:t>banks</a:t>
            </a:r>
            <a:r>
              <a:rPr lang="fr-FR" sz="1600" dirty="0">
                <a:solidFill>
                  <a:srgbClr val="595959"/>
                </a:solidFill>
              </a:rPr>
              <a:t>?''</a:t>
            </a:r>
            <a:endParaRPr sz="1600" dirty="0">
              <a:solidFill>
                <a:srgbClr val="59595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59595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i="1" dirty="0" err="1">
                <a:solidFill>
                  <a:srgbClr val="595959"/>
                </a:solidFill>
              </a:rPr>
              <a:t>Matheo</a:t>
            </a:r>
            <a:r>
              <a:rPr lang="fr-FR" sz="1600" i="1" dirty="0">
                <a:solidFill>
                  <a:srgbClr val="595959"/>
                </a:solidFill>
              </a:rPr>
              <a:t> - 2022</a:t>
            </a:r>
            <a:endParaRPr sz="1600" i="1" dirty="0">
              <a:solidFill>
                <a:srgbClr val="59595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</a:endParaRPr>
          </a:p>
        </p:txBody>
      </p:sp>
      <p:pic>
        <p:nvPicPr>
          <p:cNvPr id="455" name="Google Shape;455;p15" descr="https://media.istockphoto.com/vectors/globe-world-map-vector-icon-round-earth-flat-vector-illustration-vector-id955680336?k=6&amp;m=955680336&amp;s=170667a&amp;w=0&amp;h=ISBW1YpRavBoh8xTDEcZghtwoaMp_J3f9UhXIdEyT6w=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660088" y="2002202"/>
            <a:ext cx="510595" cy="51059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5"/>
          <p:cNvSpPr txBox="1"/>
          <p:nvPr/>
        </p:nvSpPr>
        <p:spPr>
          <a:xfrm>
            <a:off x="643057" y="6088063"/>
            <a:ext cx="11040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 dirty="0" err="1">
                <a:solidFill>
                  <a:srgbClr val="002060"/>
                </a:solidFill>
              </a:rPr>
              <a:t>Maps</a:t>
            </a:r>
            <a:r>
              <a:rPr lang="fr-FR" sz="1600" b="1" dirty="0">
                <a:solidFill>
                  <a:srgbClr val="002060"/>
                </a:solidFill>
              </a:rPr>
              <a:t> of </a:t>
            </a:r>
            <a:r>
              <a:rPr lang="fr-FR" sz="1600" b="1" dirty="0" err="1">
                <a:solidFill>
                  <a:srgbClr val="002060"/>
                </a:solidFill>
              </a:rPr>
              <a:t>physical</a:t>
            </a:r>
            <a:r>
              <a:rPr lang="fr-FR" sz="1600" b="1" dirty="0">
                <a:solidFill>
                  <a:srgbClr val="002060"/>
                </a:solidFill>
              </a:rPr>
              <a:t> shops in France: </a:t>
            </a:r>
            <a:r>
              <a:rPr lang="fr-FR" sz="1600" dirty="0">
                <a:solidFill>
                  <a:srgbClr val="002060"/>
                </a:solidFill>
              </a:rPr>
              <a:t>https://coinmap.org/view/   &amp;</a:t>
            </a:r>
            <a:r>
              <a:rPr lang="fr-FR" sz="1600" b="1" dirty="0">
                <a:solidFill>
                  <a:srgbClr val="002060"/>
                </a:solidFill>
              </a:rPr>
              <a:t>   </a:t>
            </a:r>
            <a:r>
              <a:rPr lang="fr-FR" sz="1600" dirty="0">
                <a:solidFill>
                  <a:srgbClr val="002060"/>
                </a:solidFill>
              </a:rPr>
              <a:t>https://cryptwerk.com/coinmap/btc/ </a:t>
            </a:r>
            <a:endParaRPr sz="1600" dirty="0">
              <a:solidFill>
                <a:srgbClr val="00206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b="1" dirty="0">
                <a:solidFill>
                  <a:srgbClr val="002060"/>
                </a:solidFill>
              </a:rPr>
              <a:t>+7000 online shops </a:t>
            </a:r>
            <a:r>
              <a:rPr lang="fr-FR" sz="1600" dirty="0">
                <a:solidFill>
                  <a:srgbClr val="002060"/>
                </a:solidFill>
              </a:rPr>
              <a:t>(VPN, etc) </a:t>
            </a:r>
            <a:r>
              <a:rPr lang="fr-FR" sz="1600" dirty="0" err="1">
                <a:solidFill>
                  <a:srgbClr val="002060"/>
                </a:solidFill>
              </a:rPr>
              <a:t>accept</a:t>
            </a:r>
            <a:r>
              <a:rPr lang="fr-FR" sz="1600" dirty="0">
                <a:solidFill>
                  <a:srgbClr val="002060"/>
                </a:solidFill>
              </a:rPr>
              <a:t> </a:t>
            </a:r>
            <a:r>
              <a:rPr lang="fr-FR" sz="1600" dirty="0" err="1">
                <a:solidFill>
                  <a:srgbClr val="002060"/>
                </a:solidFill>
              </a:rPr>
              <a:t>Monero</a:t>
            </a:r>
            <a:r>
              <a:rPr lang="fr-FR" sz="1600" dirty="0">
                <a:solidFill>
                  <a:srgbClr val="002060"/>
                </a:solidFill>
              </a:rPr>
              <a:t>/BTC </a:t>
            </a:r>
            <a:r>
              <a:rPr lang="fr-FR" sz="1600" dirty="0" err="1">
                <a:solidFill>
                  <a:srgbClr val="002060"/>
                </a:solidFill>
              </a:rPr>
              <a:t>directly</a:t>
            </a:r>
            <a:r>
              <a:rPr lang="fr-FR" sz="1600" dirty="0">
                <a:solidFill>
                  <a:srgbClr val="002060"/>
                </a:solidFill>
              </a:rPr>
              <a:t> </a:t>
            </a:r>
            <a:r>
              <a:rPr lang="fr-FR" sz="1600" b="1" dirty="0">
                <a:solidFill>
                  <a:srgbClr val="002060"/>
                </a:solidFill>
              </a:rPr>
              <a:t>: </a:t>
            </a:r>
            <a:r>
              <a:rPr lang="fr-FR" sz="1600" dirty="0">
                <a:solidFill>
                  <a:srgbClr val="002060"/>
                </a:solidFill>
              </a:rPr>
              <a:t>cryptwerk.com/</a:t>
            </a:r>
            <a:r>
              <a:rPr lang="fr-FR" sz="1600" dirty="0" err="1">
                <a:solidFill>
                  <a:srgbClr val="002060"/>
                </a:solidFill>
              </a:rPr>
              <a:t>pay-with</a:t>
            </a:r>
            <a:r>
              <a:rPr lang="fr-FR" sz="1600" dirty="0">
                <a:solidFill>
                  <a:srgbClr val="002060"/>
                </a:solidFill>
              </a:rPr>
              <a:t>/</a:t>
            </a:r>
            <a:r>
              <a:rPr lang="fr-FR" sz="1600" dirty="0" err="1">
                <a:solidFill>
                  <a:srgbClr val="002060"/>
                </a:solidFill>
              </a:rPr>
              <a:t>xmr</a:t>
            </a:r>
            <a:r>
              <a:rPr lang="fr-FR" sz="1600" dirty="0">
                <a:solidFill>
                  <a:srgbClr val="002060"/>
                </a:solidFill>
              </a:rPr>
              <a:t>/</a:t>
            </a:r>
            <a:r>
              <a:rPr lang="fr-FR" sz="1600" b="1" dirty="0">
                <a:solidFill>
                  <a:srgbClr val="002060"/>
                </a:solidFill>
              </a:rPr>
              <a:t> or </a:t>
            </a:r>
            <a:r>
              <a:rPr lang="fr-FR" sz="1600" dirty="0">
                <a:solidFill>
                  <a:srgbClr val="002060"/>
                </a:solidFill>
              </a:rPr>
              <a:t>/</a:t>
            </a:r>
            <a:r>
              <a:rPr lang="fr-FR" sz="1600" dirty="0" err="1">
                <a:solidFill>
                  <a:srgbClr val="002060"/>
                </a:solidFill>
              </a:rPr>
              <a:t>btc</a:t>
            </a:r>
            <a:r>
              <a:rPr lang="fr-FR" sz="1600" dirty="0">
                <a:solidFill>
                  <a:srgbClr val="002060"/>
                </a:solidFill>
              </a:rPr>
              <a:t>/</a:t>
            </a:r>
            <a:endParaRPr sz="1600" dirty="0">
              <a:solidFill>
                <a:srgbClr val="002060"/>
              </a:solidFill>
            </a:endParaRPr>
          </a:p>
        </p:txBody>
      </p:sp>
      <p:cxnSp>
        <p:nvCxnSpPr>
          <p:cNvPr id="457" name="Google Shape;457;p15"/>
          <p:cNvCxnSpPr/>
          <p:nvPr/>
        </p:nvCxnSpPr>
        <p:spPr>
          <a:xfrm>
            <a:off x="665635" y="6150723"/>
            <a:ext cx="0" cy="538515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FC3293D-12F5-763F-D016-27C20ED24FBF}"/>
              </a:ext>
            </a:extLst>
          </p:cNvPr>
          <p:cNvSpPr txBox="1"/>
          <p:nvPr/>
        </p:nvSpPr>
        <p:spPr>
          <a:xfrm>
            <a:off x="1925460" y="302708"/>
            <a:ext cx="882509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0" dirty="0">
                <a:effectLst/>
                <a:latin typeface="+mj-lt"/>
              </a:rPr>
              <a:t>⚠️ Disclaimer of </a:t>
            </a:r>
            <a:r>
              <a:rPr lang="fr-FR" sz="2800" b="1" i="0" dirty="0" err="1">
                <a:effectLst/>
                <a:latin typeface="+mj-lt"/>
              </a:rPr>
              <a:t>Liability</a:t>
            </a:r>
            <a:r>
              <a:rPr lang="fr-FR" sz="2800" b="1" i="0" dirty="0">
                <a:effectLst/>
                <a:latin typeface="+mj-lt"/>
              </a:rPr>
              <a:t> </a:t>
            </a:r>
            <a:endParaRPr lang="fr-FR" sz="1600" b="1" i="0" dirty="0">
              <a:effectLst/>
              <a:latin typeface="+mj-lt"/>
            </a:endParaRPr>
          </a:p>
          <a:p>
            <a:endParaRPr lang="fr-FR" sz="1800" b="1" u="sng" dirty="0">
              <a:latin typeface="+mj-lt"/>
            </a:endParaRPr>
          </a:p>
          <a:p>
            <a:r>
              <a:rPr lang="en-US" sz="1800" b="1" u="sng" dirty="0">
                <a:effectLst/>
                <a:latin typeface="+mj-lt"/>
              </a:rPr>
              <a:t>Disclaimer</a:t>
            </a:r>
            <a:r>
              <a:rPr lang="en-US" sz="1800" dirty="0">
                <a:effectLst/>
                <a:latin typeface="+mj-lt"/>
              </a:rPr>
              <a:t>: The information presented is given as is and for informational purposes and should in no way be considered as any kind of investment advice, or a recommendation to buy or sell. </a:t>
            </a:r>
            <a:br>
              <a:rPr lang="en-US" sz="1800" dirty="0">
                <a:effectLst/>
                <a:latin typeface="+mj-lt"/>
              </a:rPr>
            </a:b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The information contained may become obsolete over time.</a:t>
            </a:r>
            <a:br>
              <a:rPr lang="en-US" sz="1800" dirty="0">
                <a:effectLst/>
                <a:latin typeface="+mj-lt"/>
              </a:rPr>
            </a:b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Investment in financial products (crypto-currencies, precious metals, etc..) is risky by nature and should be considered in the long term. </a:t>
            </a:r>
          </a:p>
          <a:p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It is imperative that you do your own research before making any investment decision, or approach a financial professional for an informed opinion on the suitability of these investments for your personal situation</a:t>
            </a:r>
            <a:endParaRPr lang="en-US" sz="1800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2D2062-5E19-1E6C-44D4-E06D711773C9}"/>
              </a:ext>
            </a:extLst>
          </p:cNvPr>
          <p:cNvSpPr txBox="1"/>
          <p:nvPr/>
        </p:nvSpPr>
        <p:spPr>
          <a:xfrm>
            <a:off x="1838602" y="4800966"/>
            <a:ext cx="86966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</a:rPr>
              <a:t>The collective does not intend to and cannot provide investment advice. </a:t>
            </a:r>
            <a:br>
              <a:rPr lang="en-US" sz="1800" b="1" dirty="0">
                <a:solidFill>
                  <a:schemeClr val="dk1"/>
                </a:solidFill>
              </a:rPr>
            </a:br>
            <a:r>
              <a:rPr lang="en-US" sz="1800" b="1" dirty="0">
                <a:solidFill>
                  <a:schemeClr val="dk1"/>
                </a:solidFill>
              </a:rPr>
              <a:t>The collective disclaims any responsibility </a:t>
            </a:r>
            <a:r>
              <a:rPr lang="en-US" sz="1800" dirty="0">
                <a:solidFill>
                  <a:schemeClr val="dk1"/>
                </a:solidFill>
              </a:rPr>
              <a:t>for the content of this presentation and the information it contains. </a:t>
            </a:r>
            <a:br>
              <a:rPr lang="en-US" sz="1800" b="1" dirty="0">
                <a:solidFill>
                  <a:schemeClr val="dk1"/>
                </a:solidFill>
              </a:rPr>
            </a:br>
            <a:r>
              <a:rPr lang="en-US" sz="1800" b="1" dirty="0">
                <a:solidFill>
                  <a:schemeClr val="dk1"/>
                </a:solidFill>
              </a:rPr>
              <a:t>The collective disclaims any responsibility </a:t>
            </a:r>
            <a:r>
              <a:rPr lang="en-US" sz="1800" dirty="0">
                <a:solidFill>
                  <a:schemeClr val="dk1"/>
                </a:solidFill>
              </a:rPr>
              <a:t>for personal actions and consequences that you may suffer as a result of using the information in this presentation or in our publicly available media/social content.</a:t>
            </a:r>
          </a:p>
        </p:txBody>
      </p:sp>
    </p:spTree>
    <p:extLst>
      <p:ext uri="{BB962C8B-B14F-4D97-AF65-F5344CB8AC3E}">
        <p14:creationId xmlns:p14="http://schemas.microsoft.com/office/powerpoint/2010/main" val="1326822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"/>
          <p:cNvSpPr/>
          <p:nvPr/>
        </p:nvSpPr>
        <p:spPr>
          <a:xfrm>
            <a:off x="1376427" y="3150700"/>
            <a:ext cx="216105" cy="134454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6"/>
          <p:cNvSpPr/>
          <p:nvPr/>
        </p:nvSpPr>
        <p:spPr>
          <a:xfrm>
            <a:off x="4181779" y="3219864"/>
            <a:ext cx="216000" cy="158771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6"/>
          <p:cNvSpPr/>
          <p:nvPr/>
        </p:nvSpPr>
        <p:spPr>
          <a:xfrm>
            <a:off x="4196872" y="1780319"/>
            <a:ext cx="2231407" cy="510733"/>
          </a:xfrm>
          <a:prstGeom prst="roundRect">
            <a:avLst>
              <a:gd name="adj" fmla="val 16667"/>
            </a:avLst>
          </a:prstGeom>
          <a:solidFill>
            <a:srgbClr val="FFFFFF">
              <a:alpha val="75686"/>
            </a:srgbClr>
          </a:solidFill>
          <a:ln w="9525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"Grâce" aux auto-sanctions LREM et UE</a:t>
            </a:r>
            <a:endParaRPr sz="1200" dirty="0"/>
          </a:p>
        </p:txBody>
      </p:sp>
      <p:sp>
        <p:nvSpPr>
          <p:cNvPr id="465" name="Google Shape;465;p16"/>
          <p:cNvSpPr txBox="1"/>
          <p:nvPr/>
        </p:nvSpPr>
        <p:spPr>
          <a:xfrm>
            <a:off x="1671531" y="-33760"/>
            <a:ext cx="7807059" cy="1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GRAND RÉSUMÉ : les avancées du WEF et de nos gouvernmts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 forcer toute la société occidentale à abandonner le capitalisme</a:t>
            </a:r>
            <a:b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la démo-cratie, sans jamais nous demander notre avis.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6"/>
          <p:cNvSpPr/>
          <p:nvPr/>
        </p:nvSpPr>
        <p:spPr>
          <a:xfrm>
            <a:off x="718418" y="6191052"/>
            <a:ext cx="9255304" cy="639950"/>
          </a:xfrm>
          <a:prstGeom prst="roundRect">
            <a:avLst>
              <a:gd name="adj" fmla="val 16667"/>
            </a:avLst>
          </a:prstGeom>
          <a:solidFill>
            <a:srgbClr val="F0FC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315"/>
              </a:buClr>
              <a:buSzPts val="2000"/>
              <a:buFont typeface="Arial"/>
              <a:buNone/>
            </a:pPr>
            <a:r>
              <a:rPr lang="fr-FR" sz="1800" b="1" dirty="0">
                <a:solidFill>
                  <a:srgbClr val="213315"/>
                </a:solidFill>
                <a:latin typeface="Arial"/>
                <a:ea typeface="Arial"/>
                <a:cs typeface="Arial"/>
                <a:sym typeface="Arial"/>
              </a:rPr>
              <a:t>Les solutions ? </a:t>
            </a:r>
            <a:r>
              <a:rPr lang="fr-FR" sz="1800" b="1" dirty="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fr-FR" sz="1600" b="1" dirty="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600" dirty="0">
                <a:solidFill>
                  <a:srgbClr val="2A421A"/>
                </a:solidFill>
                <a:latin typeface="Arial"/>
                <a:ea typeface="Arial"/>
                <a:cs typeface="Arial"/>
                <a:sym typeface="Arial"/>
              </a:rPr>
              <a:t>devenons </a:t>
            </a:r>
            <a:r>
              <a:rPr lang="fr-FR" sz="1600" b="1" dirty="0">
                <a:solidFill>
                  <a:srgbClr val="2A421A"/>
                </a:solidFill>
                <a:latin typeface="Arial"/>
                <a:ea typeface="Arial"/>
                <a:cs typeface="Arial"/>
                <a:sym typeface="Arial"/>
              </a:rPr>
              <a:t>notre propre banque </a:t>
            </a:r>
            <a:r>
              <a:rPr lang="fr-FR" sz="1600" dirty="0">
                <a:solidFill>
                  <a:srgbClr val="2A421A"/>
                </a:solidFill>
                <a:latin typeface="Arial"/>
                <a:ea typeface="Arial"/>
                <a:cs typeface="Arial"/>
                <a:sym typeface="Arial"/>
              </a:rPr>
              <a:t>(Bitcoin/</a:t>
            </a:r>
            <a:r>
              <a:rPr lang="fr-FR" sz="1600" dirty="0" err="1">
                <a:solidFill>
                  <a:srgbClr val="2A421A"/>
                </a:solidFill>
                <a:latin typeface="Arial"/>
                <a:ea typeface="Arial"/>
                <a:cs typeface="Arial"/>
                <a:sym typeface="Arial"/>
              </a:rPr>
              <a:t>Monero</a:t>
            </a:r>
            <a:r>
              <a:rPr lang="fr-FR" sz="1600" dirty="0">
                <a:solidFill>
                  <a:srgbClr val="2A421A"/>
                </a:solidFill>
                <a:latin typeface="Arial"/>
                <a:ea typeface="Arial"/>
                <a:cs typeface="Arial"/>
                <a:sym typeface="Arial"/>
              </a:rPr>
              <a:t>) en 1h, et devenons</a:t>
            </a:r>
            <a:br>
              <a:rPr lang="fr-FR" sz="1600" dirty="0">
                <a:solidFill>
                  <a:srgbClr val="2A42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dirty="0">
                <a:solidFill>
                  <a:srgbClr val="2A421A"/>
                </a:solidFill>
                <a:latin typeface="Arial"/>
                <a:ea typeface="Arial"/>
                <a:cs typeface="Arial"/>
                <a:sym typeface="Arial"/>
              </a:rPr>
              <a:t> le plus résilient possible en </a:t>
            </a:r>
            <a:r>
              <a:rPr lang="fr-FR" sz="1600" b="1" dirty="0">
                <a:solidFill>
                  <a:srgbClr val="2A421A"/>
                </a:solidFill>
                <a:latin typeface="Arial"/>
                <a:ea typeface="Arial"/>
                <a:cs typeface="Arial"/>
                <a:sym typeface="Arial"/>
              </a:rPr>
              <a:t>nourriture/élec </a:t>
            </a:r>
            <a:r>
              <a:rPr lang="fr-FR" sz="1600" dirty="0">
                <a:solidFill>
                  <a:srgbClr val="2A421A"/>
                </a:solidFill>
                <a:latin typeface="Arial"/>
                <a:ea typeface="Arial"/>
                <a:cs typeface="Arial"/>
                <a:sym typeface="Arial"/>
              </a:rPr>
              <a:t>: chez nous ou en petits groupes locaux. </a:t>
            </a:r>
            <a:r>
              <a:rPr lang="fr-FR" sz="1600" b="1" dirty="0">
                <a:solidFill>
                  <a:srgbClr val="2A421A"/>
                </a:solidFill>
                <a:latin typeface="Arial"/>
                <a:ea typeface="Arial"/>
                <a:cs typeface="Arial"/>
                <a:sym typeface="Arial"/>
              </a:rPr>
              <a:t>#OnSort !</a:t>
            </a:r>
            <a:endParaRPr sz="1600" b="1" dirty="0">
              <a:solidFill>
                <a:srgbClr val="2A42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6"/>
          <p:cNvSpPr txBox="1"/>
          <p:nvPr/>
        </p:nvSpPr>
        <p:spPr>
          <a:xfrm rot="-5400000">
            <a:off x="190642" y="3982608"/>
            <a:ext cx="1170042" cy="45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Contrôle</a:t>
            </a:r>
            <a:endParaRPr dirty="0"/>
          </a:p>
        </p:txBody>
      </p:sp>
      <p:sp>
        <p:nvSpPr>
          <p:cNvPr id="468" name="Google Shape;468;p16"/>
          <p:cNvSpPr txBox="1"/>
          <p:nvPr/>
        </p:nvSpPr>
        <p:spPr>
          <a:xfrm>
            <a:off x="4352288" y="4029175"/>
            <a:ext cx="2605388" cy="56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 voyages et loisirs  </a:t>
            </a:r>
            <a:b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ton droit de circuler en voiture </a:t>
            </a:r>
            <a:b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ton accès à la nourriture etc</a:t>
            </a:r>
            <a:endParaRPr/>
          </a:p>
        </p:txBody>
      </p:sp>
      <p:sp>
        <p:nvSpPr>
          <p:cNvPr id="469" name="Google Shape;469;p16"/>
          <p:cNvSpPr txBox="1"/>
          <p:nvPr/>
        </p:nvSpPr>
        <p:spPr>
          <a:xfrm>
            <a:off x="7038344" y="1856484"/>
            <a:ext cx="2371496" cy="51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6"/>
          <p:cNvSpPr txBox="1"/>
          <p:nvPr/>
        </p:nvSpPr>
        <p:spPr>
          <a:xfrm>
            <a:off x="7316565" y="3160512"/>
            <a:ext cx="2026549" cy="56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 2023 en France (phase 3) </a:t>
            </a:r>
            <a:r>
              <a:rPr lang="fr-F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⚠️ 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6"/>
          <p:cNvSpPr txBox="1"/>
          <p:nvPr/>
        </p:nvSpPr>
        <p:spPr>
          <a:xfrm>
            <a:off x="4310319" y="3378201"/>
            <a:ext cx="2358247" cy="56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fr-F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Scannent le CO2 dépensé sur ton c. bancaire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6"/>
          <p:cNvSpPr txBox="1"/>
          <p:nvPr/>
        </p:nvSpPr>
        <p:spPr>
          <a:xfrm>
            <a:off x="1623445" y="3883139"/>
            <a:ext cx="1783395" cy="78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 voyages et loisirs</a:t>
            </a:r>
            <a:b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ton droit de circuler</a:t>
            </a:r>
            <a:b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évent. ton emploi </a:t>
            </a:r>
            <a:endParaRPr/>
          </a:p>
        </p:txBody>
      </p:sp>
      <p:sp>
        <p:nvSpPr>
          <p:cNvPr id="473" name="Google Shape;473;p16"/>
          <p:cNvSpPr txBox="1"/>
          <p:nvPr/>
        </p:nvSpPr>
        <p:spPr>
          <a:xfrm rot="-5400000">
            <a:off x="-22910" y="2627890"/>
            <a:ext cx="1344548" cy="78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Outils technique</a:t>
            </a:r>
            <a:endParaRPr/>
          </a:p>
        </p:txBody>
      </p:sp>
      <p:sp>
        <p:nvSpPr>
          <p:cNvPr id="474" name="Google Shape;474;p16"/>
          <p:cNvSpPr txBox="1"/>
          <p:nvPr/>
        </p:nvSpPr>
        <p:spPr>
          <a:xfrm rot="-5400000">
            <a:off x="-83122" y="1214487"/>
            <a:ext cx="1534764" cy="78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Evènement stressant</a:t>
            </a:r>
            <a:endParaRPr dirty="0"/>
          </a:p>
        </p:txBody>
      </p:sp>
      <p:sp>
        <p:nvSpPr>
          <p:cNvPr id="475" name="Google Shape;475;p16"/>
          <p:cNvSpPr/>
          <p:nvPr/>
        </p:nvSpPr>
        <p:spPr>
          <a:xfrm>
            <a:off x="5229610" y="2366105"/>
            <a:ext cx="284123" cy="18940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6"/>
          <p:cNvSpPr txBox="1"/>
          <p:nvPr/>
        </p:nvSpPr>
        <p:spPr>
          <a:xfrm rot="-5400000">
            <a:off x="28018" y="5228896"/>
            <a:ext cx="1246742" cy="45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 l'arrivée</a:t>
            </a:r>
            <a:endParaRPr/>
          </a:p>
        </p:txBody>
      </p:sp>
      <p:sp>
        <p:nvSpPr>
          <p:cNvPr id="477" name="Google Shape;477;p16"/>
          <p:cNvSpPr txBox="1"/>
          <p:nvPr/>
        </p:nvSpPr>
        <p:spPr>
          <a:xfrm>
            <a:off x="9916255" y="5924038"/>
            <a:ext cx="232604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i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"Non mais moi ça ne me dérange pas" </a:t>
            </a:r>
            <a:br>
              <a:rPr lang="fr-FR" sz="1400" i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i="1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Connais-tu le PCChinois ?</a:t>
            </a:r>
            <a:endParaRPr sz="1400" i="1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6"/>
          <p:cNvSpPr/>
          <p:nvPr/>
        </p:nvSpPr>
        <p:spPr>
          <a:xfrm rot="9909425" flipH="1">
            <a:off x="1804480" y="3393839"/>
            <a:ext cx="7980075" cy="274971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quadBezTo>
                  <a:pt x="20000" y="40000"/>
                  <a:pt x="109149" y="15000"/>
                </a:quadBezTo>
                <a:lnTo>
                  <a:pt x="108567" y="0"/>
                </a:lnTo>
                <a:lnTo>
                  <a:pt x="120000" y="18610"/>
                </a:lnTo>
                <a:lnTo>
                  <a:pt x="110478" y="49219"/>
                </a:lnTo>
                <a:lnTo>
                  <a:pt x="109895" y="34219"/>
                </a:lnTo>
                <a:quadBezTo>
                  <a:pt x="30000" y="44219"/>
                  <a:pt x="0" y="120000"/>
                </a:quadBezTo>
                <a:close/>
              </a:path>
            </a:pathLst>
          </a:custGeom>
          <a:gradFill>
            <a:gsLst>
              <a:gs pos="0">
                <a:srgbClr val="FFFF00">
                  <a:alpha val="68627"/>
                </a:srgbClr>
              </a:gs>
              <a:gs pos="49000">
                <a:srgbClr val="FFC000">
                  <a:alpha val="41960"/>
                </a:srgbClr>
              </a:gs>
              <a:gs pos="86000">
                <a:srgbClr val="EE4A00">
                  <a:alpha val="72941"/>
                </a:srgbClr>
              </a:gs>
              <a:gs pos="100000">
                <a:srgbClr val="44546A">
                  <a:alpha val="52941"/>
                </a:srgbClr>
              </a:gs>
            </a:gsLst>
            <a:lin ang="21000001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10147528" y="380334"/>
            <a:ext cx="1809230" cy="95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dk1"/>
                </a:solidFill>
                <a:latin typeface="Pinyon Script"/>
                <a:ea typeface="Pinyon Script"/>
                <a:cs typeface="Pinyon Script"/>
                <a:sym typeface="Pinyon Script"/>
              </a:rPr>
              <a:t>"Il ne faut pas avoir peur"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6"/>
          <p:cNvSpPr txBox="1"/>
          <p:nvPr/>
        </p:nvSpPr>
        <p:spPr>
          <a:xfrm rot="-5400000">
            <a:off x="-1336373" y="5387161"/>
            <a:ext cx="3079222" cy="54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fr-FR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@SortieDeBanque – 08/22 – </a:t>
            </a:r>
            <a:r>
              <a:rPr lang="fr-FR" sz="12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v1.0</a:t>
            </a:r>
            <a:endParaRPr sz="12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6"/>
          <p:cNvSpPr/>
          <p:nvPr/>
        </p:nvSpPr>
        <p:spPr>
          <a:xfrm>
            <a:off x="6833045" y="1789766"/>
            <a:ext cx="2873292" cy="510733"/>
          </a:xfrm>
          <a:prstGeom prst="roundRect">
            <a:avLst>
              <a:gd name="adj" fmla="val 16667"/>
            </a:avLst>
          </a:prstGeom>
          <a:solidFill>
            <a:srgbClr val="FFFFFF">
              <a:alpha val="87450"/>
            </a:srgbClr>
          </a:solidFill>
          <a:ln w="9525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p. à billets est une drogue infinie. Nous asphyxie tous lentement</a:t>
            </a:r>
            <a:endParaRPr sz="1200" dirty="0"/>
          </a:p>
        </p:txBody>
      </p:sp>
      <p:sp>
        <p:nvSpPr>
          <p:cNvPr id="482" name="Google Shape;482;p16"/>
          <p:cNvSpPr/>
          <p:nvPr/>
        </p:nvSpPr>
        <p:spPr>
          <a:xfrm>
            <a:off x="7176488" y="3123318"/>
            <a:ext cx="216000" cy="158475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8189704" y="2368142"/>
            <a:ext cx="292903" cy="23801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6"/>
          <p:cNvSpPr txBox="1"/>
          <p:nvPr/>
        </p:nvSpPr>
        <p:spPr>
          <a:xfrm>
            <a:off x="9758269" y="2006121"/>
            <a:ext cx="2346626" cy="65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Vote UE à l'unanimité</a:t>
            </a:r>
            <a:br>
              <a:rPr lang="fr-F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fr-F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vote UE à majorité</a:t>
            </a:r>
            <a:r>
              <a:rPr lang="fr-F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⚠️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6"/>
          <p:cNvSpPr txBox="1"/>
          <p:nvPr/>
        </p:nvSpPr>
        <p:spPr>
          <a:xfrm>
            <a:off x="9713375" y="3573814"/>
            <a:ext cx="2485662" cy="197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WEF, </a:t>
            </a:r>
            <a:r>
              <a:rPr lang="fr-FR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 élu</a:t>
            </a: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contrôle </a:t>
            </a:r>
            <a:r>
              <a:rPr lang="fr-FR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450M </a:t>
            </a: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p</a:t>
            </a:r>
            <a:r>
              <a:rPr lang="fr-FR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fr-FR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autoritarisme</a:t>
            </a:r>
            <a:br>
              <a:rPr lang="fr-FR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Bloc fédéral</a:t>
            </a:r>
            <a:r>
              <a:rPr lang="fr-FR" sz="1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6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fr-FR" sz="1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techno-communiste </a:t>
            </a:r>
            <a:r>
              <a:rPr lang="fr-FR" sz="18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6"/>
          <p:cNvSpPr txBox="1"/>
          <p:nvPr/>
        </p:nvSpPr>
        <p:spPr>
          <a:xfrm>
            <a:off x="9758269" y="1465264"/>
            <a:ext cx="2450491" cy="58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Arial"/>
              <a:buNone/>
            </a:pPr>
            <a:r>
              <a:rPr lang="fr-FR" sz="13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"Nous devons prendre des mesures + fortes et + rapides"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2514210" y="5372523"/>
            <a:ext cx="5999047" cy="8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lang="fr-FR" sz="21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= Crédit Social = soumission totale '1984'</a:t>
            </a:r>
            <a:br>
              <a:rPr lang="fr-FR" sz="1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Ex : 10 doses prévues forcées; fini la voiture à + de 20km ou ton chauffage cet hiver; ta CB est bloquée si tu récidives, etc.  </a:t>
            </a:r>
            <a:endParaRPr sz="1400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6"/>
          <p:cNvSpPr/>
          <p:nvPr/>
        </p:nvSpPr>
        <p:spPr>
          <a:xfrm>
            <a:off x="1255648" y="4936440"/>
            <a:ext cx="8161052" cy="481321"/>
          </a:xfrm>
          <a:prstGeom prst="parallelogram">
            <a:avLst>
              <a:gd name="adj" fmla="val 887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Pass</a:t>
            </a:r>
            <a:r>
              <a:rPr lang="fr-FR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QR 'citoyen'</a:t>
            </a:r>
            <a:endParaRPr sz="1200" dirty="0"/>
          </a:p>
        </p:txBody>
      </p:sp>
      <p:sp>
        <p:nvSpPr>
          <p:cNvPr id="489" name="Google Shape;489;p16"/>
          <p:cNvSpPr/>
          <p:nvPr/>
        </p:nvSpPr>
        <p:spPr>
          <a:xfrm>
            <a:off x="1420725" y="2710700"/>
            <a:ext cx="2190384" cy="47745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00"/>
          </a:solidFill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</a:t>
            </a: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'Sanitaire'</a:t>
            </a:r>
            <a:endParaRPr sz="1200" dirty="0"/>
          </a:p>
        </p:txBody>
      </p:sp>
      <p:sp>
        <p:nvSpPr>
          <p:cNvPr id="490" name="Google Shape;490;p16"/>
          <p:cNvSpPr/>
          <p:nvPr/>
        </p:nvSpPr>
        <p:spPr>
          <a:xfrm>
            <a:off x="4220471" y="2583063"/>
            <a:ext cx="2231407" cy="80802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C000"/>
          </a:solidFill>
          <a:ln w="952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</a:t>
            </a: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'Carbone'</a:t>
            </a:r>
            <a:b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rationnement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1340672" y="1809051"/>
            <a:ext cx="2311111" cy="510733"/>
          </a:xfrm>
          <a:prstGeom prst="roundRect">
            <a:avLst>
              <a:gd name="adj" fmla="val 16667"/>
            </a:avLst>
          </a:prstGeom>
          <a:solidFill>
            <a:srgbClr val="FFFFFF">
              <a:alpha val="75686"/>
            </a:srgbClr>
          </a:solidFill>
          <a:ln w="9525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0,1% de mortalité, mais bourrage TV et médias, choc</a:t>
            </a:r>
            <a:endParaRPr sz="1200" dirty="0"/>
          </a:p>
        </p:txBody>
      </p:sp>
      <p:sp>
        <p:nvSpPr>
          <p:cNvPr id="492" name="Google Shape;492;p16"/>
          <p:cNvSpPr/>
          <p:nvPr/>
        </p:nvSpPr>
        <p:spPr>
          <a:xfrm>
            <a:off x="7208825" y="2692115"/>
            <a:ext cx="2231407" cy="47745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0000"/>
          </a:solidFill>
          <a:ln w="952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e-Euro – CBDC</a:t>
            </a:r>
            <a:endParaRPr sz="1200" dirty="0"/>
          </a:p>
        </p:txBody>
      </p:sp>
      <p:sp>
        <p:nvSpPr>
          <p:cNvPr id="493" name="Google Shape;493;p16"/>
          <p:cNvSpPr/>
          <p:nvPr/>
        </p:nvSpPr>
        <p:spPr>
          <a:xfrm>
            <a:off x="2338564" y="2389193"/>
            <a:ext cx="284124" cy="2308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1368080" y="1108689"/>
            <a:ext cx="2231407" cy="715089"/>
          </a:xfrm>
          <a:prstGeom prst="roundRect">
            <a:avLst>
              <a:gd name="adj" fmla="val 16667"/>
            </a:avLst>
          </a:prstGeom>
          <a:solidFill>
            <a:srgbClr val="FFFFFF">
              <a:alpha val="75686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Fuite de virus d'un labo</a:t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>
            <a:off x="4181048" y="1131993"/>
            <a:ext cx="2231407" cy="646986"/>
          </a:xfrm>
          <a:prstGeom prst="roundRect">
            <a:avLst>
              <a:gd name="adj" fmla="val 16667"/>
            </a:avLst>
          </a:prstGeom>
          <a:solidFill>
            <a:srgbClr val="FFFFFF">
              <a:alpha val="75686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Prix élec x10 </a:t>
            </a:r>
            <a:br>
              <a:rPr lang="fr-F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pénurie alim.</a:t>
            </a:r>
            <a:endParaRPr/>
          </a:p>
        </p:txBody>
      </p:sp>
      <p:sp>
        <p:nvSpPr>
          <p:cNvPr id="496" name="Google Shape;496;p16"/>
          <p:cNvSpPr/>
          <p:nvPr/>
        </p:nvSpPr>
        <p:spPr>
          <a:xfrm>
            <a:off x="7233936" y="1094772"/>
            <a:ext cx="2091917" cy="715089"/>
          </a:xfrm>
          <a:prstGeom prst="roundRect">
            <a:avLst>
              <a:gd name="adj" fmla="val 16667"/>
            </a:avLst>
          </a:prstGeom>
          <a:solidFill>
            <a:srgbClr val="FFFFFF">
              <a:alpha val="87058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Hyper-inflation + Krach mondial</a:t>
            </a: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6574478" y="2854409"/>
            <a:ext cx="530559" cy="226811"/>
          </a:xfrm>
          <a:prstGeom prst="leftRightArrow">
            <a:avLst>
              <a:gd name="adj1" fmla="val 59204"/>
              <a:gd name="adj2" fmla="val 40934"/>
            </a:avLst>
          </a:prstGeom>
          <a:solidFill>
            <a:srgbClr val="FF0000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6"/>
          <p:cNvSpPr/>
          <p:nvPr/>
        </p:nvSpPr>
        <p:spPr>
          <a:xfrm>
            <a:off x="9951144" y="2666535"/>
            <a:ext cx="2005614" cy="762193"/>
          </a:xfrm>
          <a:prstGeom prst="snip2DiagRect">
            <a:avLst>
              <a:gd name="adj1" fmla="val 0"/>
              <a:gd name="adj2" fmla="val 11396"/>
            </a:avLst>
          </a:prstGeom>
          <a:solidFill>
            <a:srgbClr val="C00000"/>
          </a:solidFill>
          <a:ln w="952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Dystopie finale : l'</a:t>
            </a: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UE-PCC</a:t>
            </a:r>
            <a:endParaRPr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6"/>
          <p:cNvSpPr/>
          <p:nvPr/>
        </p:nvSpPr>
        <p:spPr>
          <a:xfrm>
            <a:off x="3782709" y="2864534"/>
            <a:ext cx="288000" cy="288000"/>
          </a:xfrm>
          <a:prstGeom prst="plus">
            <a:avLst>
              <a:gd name="adj" fmla="val 38735"/>
            </a:avLst>
          </a:prstGeom>
          <a:solidFill>
            <a:srgbClr val="FFF2CC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1524513" y="3220381"/>
            <a:ext cx="2092328" cy="56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fr-F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Discrimination sur critère médical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6"/>
          <p:cNvSpPr txBox="1"/>
          <p:nvPr/>
        </p:nvSpPr>
        <p:spPr>
          <a:xfrm>
            <a:off x="7423167" y="3805044"/>
            <a:ext cx="1948384" cy="78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L'Etat valide ou non chaque paiement que tu fais. </a:t>
            </a:r>
            <a:r>
              <a:rPr lang="fr-F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</a:t>
            </a:r>
            <a:r>
              <a:rPr lang="fr-F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</a:t>
            </a:r>
            <a:r>
              <a:rPr lang="fr-F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invalide</a:t>
            </a:r>
            <a:r>
              <a:rPr lang="fr-F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CB bloquée</a:t>
            </a:r>
            <a:endParaRPr sz="1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9"/>
          <p:cNvSpPr/>
          <p:nvPr/>
        </p:nvSpPr>
        <p:spPr>
          <a:xfrm>
            <a:off x="340472" y="1079500"/>
            <a:ext cx="10048128" cy="5295900"/>
          </a:xfrm>
          <a:custGeom>
            <a:avLst/>
            <a:gdLst/>
            <a:ahLst/>
            <a:cxnLst/>
            <a:rect l="l" t="t" r="r" b="b"/>
            <a:pathLst>
              <a:path w="11544300" h="5575300" extrusionOk="0">
                <a:moveTo>
                  <a:pt x="187255" y="4201050"/>
                </a:moveTo>
                <a:lnTo>
                  <a:pt x="726607" y="4100121"/>
                </a:lnTo>
                <a:lnTo>
                  <a:pt x="1077609" y="4025931"/>
                </a:lnTo>
                <a:lnTo>
                  <a:pt x="1440773" y="4138891"/>
                </a:lnTo>
                <a:lnTo>
                  <a:pt x="1760443" y="3976470"/>
                </a:lnTo>
                <a:lnTo>
                  <a:pt x="2349500" y="3975130"/>
                </a:lnTo>
                <a:lnTo>
                  <a:pt x="2802918" y="3737850"/>
                </a:lnTo>
                <a:lnTo>
                  <a:pt x="3225800" y="3897590"/>
                </a:lnTo>
                <a:lnTo>
                  <a:pt x="3707863" y="3688392"/>
                </a:lnTo>
                <a:lnTo>
                  <a:pt x="4154791" y="3334131"/>
                </a:lnTo>
                <a:lnTo>
                  <a:pt x="4397982" y="3546681"/>
                </a:lnTo>
                <a:lnTo>
                  <a:pt x="5064593" y="3154960"/>
                </a:lnTo>
                <a:lnTo>
                  <a:pt x="5469918" y="2709790"/>
                </a:lnTo>
                <a:lnTo>
                  <a:pt x="5715538" y="2782640"/>
                </a:lnTo>
                <a:lnTo>
                  <a:pt x="6146800" y="1854200"/>
                </a:lnTo>
                <a:lnTo>
                  <a:pt x="6464300" y="2070100"/>
                </a:lnTo>
                <a:lnTo>
                  <a:pt x="7023100" y="939800"/>
                </a:lnTo>
                <a:lnTo>
                  <a:pt x="7213600" y="1206500"/>
                </a:lnTo>
                <a:lnTo>
                  <a:pt x="7556500" y="266700"/>
                </a:lnTo>
                <a:lnTo>
                  <a:pt x="7937500" y="520700"/>
                </a:lnTo>
                <a:lnTo>
                  <a:pt x="8128000" y="0"/>
                </a:lnTo>
                <a:lnTo>
                  <a:pt x="8420100" y="774700"/>
                </a:lnTo>
                <a:lnTo>
                  <a:pt x="8534400" y="647700"/>
                </a:lnTo>
                <a:lnTo>
                  <a:pt x="8915400" y="1651000"/>
                </a:lnTo>
                <a:lnTo>
                  <a:pt x="9093200" y="1498600"/>
                </a:lnTo>
                <a:lnTo>
                  <a:pt x="9372600" y="2235200"/>
                </a:lnTo>
                <a:lnTo>
                  <a:pt x="9499600" y="2032000"/>
                </a:lnTo>
                <a:lnTo>
                  <a:pt x="9969500" y="2514600"/>
                </a:lnTo>
                <a:lnTo>
                  <a:pt x="10198100" y="2463800"/>
                </a:lnTo>
                <a:lnTo>
                  <a:pt x="10541000" y="2794000"/>
                </a:lnTo>
                <a:lnTo>
                  <a:pt x="10845800" y="2590800"/>
                </a:lnTo>
                <a:lnTo>
                  <a:pt x="11188700" y="2832100"/>
                </a:lnTo>
                <a:lnTo>
                  <a:pt x="11544300" y="2679700"/>
                </a:lnTo>
                <a:cubicBezTo>
                  <a:pt x="11540067" y="3636433"/>
                  <a:pt x="11535833" y="4593167"/>
                  <a:pt x="11531600" y="5549900"/>
                </a:cubicBezTo>
                <a:lnTo>
                  <a:pt x="0" y="5575300"/>
                </a:lnTo>
                <a:lnTo>
                  <a:pt x="31073" y="4253861"/>
                </a:lnTo>
                <a:lnTo>
                  <a:pt x="187255" y="4201050"/>
                </a:lnTo>
                <a:close/>
              </a:path>
            </a:pathLst>
          </a:custGeom>
          <a:solidFill>
            <a:srgbClr val="FEE599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9"/>
          <p:cNvSpPr txBox="1">
            <a:spLocks noGrp="1"/>
          </p:cNvSpPr>
          <p:nvPr>
            <p:ph type="title"/>
          </p:nvPr>
        </p:nvSpPr>
        <p:spPr>
          <a:xfrm>
            <a:off x="491672" y="749648"/>
            <a:ext cx="5058228" cy="190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800" b="1" dirty="0" err="1">
                <a:latin typeface="Arial"/>
                <a:ea typeface="Arial"/>
                <a:cs typeface="Arial"/>
                <a:sym typeface="Arial"/>
              </a:rPr>
              <a:t>Speculative</a:t>
            </a:r>
            <a:r>
              <a:rPr lang="fr-FR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800" b="1" dirty="0" err="1">
                <a:latin typeface="Arial"/>
                <a:ea typeface="Arial"/>
                <a:cs typeface="Arial"/>
                <a:sym typeface="Arial"/>
              </a:rPr>
              <a:t>layers</a:t>
            </a:r>
            <a:r>
              <a:rPr lang="fr-FR" sz="2800" b="1" dirty="0">
                <a:latin typeface="Arial"/>
                <a:ea typeface="Arial"/>
                <a:cs typeface="Arial"/>
                <a:sym typeface="Arial"/>
              </a:rPr>
              <a:t>  </a:t>
            </a:r>
            <a:br>
              <a:rPr lang="fr-FR" sz="2800" b="1" dirty="0">
                <a:latin typeface="Arial"/>
                <a:ea typeface="Arial"/>
                <a:cs typeface="Arial"/>
                <a:sym typeface="Arial"/>
              </a:rPr>
            </a:br>
            <a:r>
              <a:rPr lang="fr-FR" sz="2800" dirty="0" err="1">
                <a:latin typeface="Arial"/>
                <a:ea typeface="Arial"/>
                <a:cs typeface="Arial"/>
                <a:sym typeface="Arial"/>
              </a:rPr>
              <a:t>above</a:t>
            </a:r>
            <a:r>
              <a:rPr lang="fr-FR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800" dirty="0" err="1"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fr-FR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800" dirty="0" err="1">
                <a:latin typeface="Arial"/>
                <a:ea typeface="Arial"/>
                <a:cs typeface="Arial"/>
                <a:sym typeface="Arial"/>
              </a:rPr>
              <a:t>holders</a:t>
            </a:r>
            <a:r>
              <a:rPr lang="fr-FR" sz="2800" dirty="0"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fr-FR" sz="28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Bitcoin</a:t>
            </a:r>
            <a:br>
              <a:rPr lang="fr-FR" sz="2000" dirty="0">
                <a:latin typeface="Arial"/>
                <a:ea typeface="Arial"/>
                <a:cs typeface="Arial"/>
                <a:sym typeface="Arial"/>
              </a:rPr>
            </a:br>
            <a:br>
              <a:rPr lang="fr-FR" sz="2000" dirty="0">
                <a:latin typeface="Arial"/>
                <a:ea typeface="Arial"/>
                <a:cs typeface="Arial"/>
                <a:sym typeface="Arial"/>
              </a:rPr>
            </a:br>
            <a:r>
              <a:rPr lang="fr-FR" sz="2000" dirty="0" err="1">
                <a:latin typeface="Arial"/>
                <a:ea typeface="Arial"/>
                <a:cs typeface="Arial"/>
                <a:sym typeface="Arial"/>
              </a:rPr>
              <a:t>Above</a:t>
            </a:r>
            <a:r>
              <a:rPr lang="fr-FR" sz="2000" dirty="0">
                <a:latin typeface="Arial"/>
                <a:ea typeface="Arial"/>
                <a:cs typeface="Arial"/>
                <a:sym typeface="Arial"/>
              </a:rPr>
              <a:t> the one </a:t>
            </a:r>
            <a:r>
              <a:rPr lang="fr-FR" sz="2000" dirty="0" err="1">
                <a:latin typeface="Arial"/>
                <a:ea typeface="Arial"/>
                <a:cs typeface="Arial"/>
                <a:sym typeface="Arial"/>
              </a:rPr>
              <a:t>bitcoiners</a:t>
            </a:r>
            <a:r>
              <a:rPr lang="fr-F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dirty="0" err="1"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fr-F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dirty="0" err="1">
                <a:latin typeface="Arial"/>
                <a:ea typeface="Arial"/>
                <a:cs typeface="Arial"/>
                <a:sym typeface="Arial"/>
              </a:rPr>
              <a:t>hold</a:t>
            </a:r>
            <a:r>
              <a:rPr lang="fr-FR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dirty="0" err="1">
                <a:latin typeface="Arial"/>
                <a:ea typeface="Arial"/>
                <a:cs typeface="Arial"/>
                <a:sym typeface="Arial"/>
              </a:rPr>
              <a:t>their</a:t>
            </a:r>
            <a:r>
              <a:rPr lang="fr-FR" sz="2000" dirty="0">
                <a:latin typeface="Arial"/>
                <a:ea typeface="Arial"/>
                <a:cs typeface="Arial"/>
                <a:sym typeface="Arial"/>
              </a:rPr>
              <a:t> bitcoin </a:t>
            </a:r>
            <a:r>
              <a:rPr lang="fr-FR" sz="2000" dirty="0" err="1">
                <a:latin typeface="Arial"/>
                <a:ea typeface="Arial"/>
                <a:cs typeface="Arial"/>
                <a:sym typeface="Arial"/>
              </a:rPr>
              <a:t>still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9"/>
          <p:cNvSpPr/>
          <p:nvPr/>
        </p:nvSpPr>
        <p:spPr>
          <a:xfrm>
            <a:off x="330200" y="1968500"/>
            <a:ext cx="10071100" cy="4165599"/>
          </a:xfrm>
          <a:custGeom>
            <a:avLst/>
            <a:gdLst/>
            <a:ahLst/>
            <a:cxnLst/>
            <a:rect l="l" t="t" r="r" b="b"/>
            <a:pathLst>
              <a:path w="11557000" h="5575300" extrusionOk="0">
                <a:moveTo>
                  <a:pt x="127000" y="4000500"/>
                </a:moveTo>
                <a:lnTo>
                  <a:pt x="914400" y="3886200"/>
                </a:lnTo>
                <a:lnTo>
                  <a:pt x="1104900" y="3771900"/>
                </a:lnTo>
                <a:lnTo>
                  <a:pt x="1409700" y="3911600"/>
                </a:lnTo>
                <a:lnTo>
                  <a:pt x="2006600" y="3695700"/>
                </a:lnTo>
                <a:lnTo>
                  <a:pt x="2362200" y="3721100"/>
                </a:lnTo>
                <a:lnTo>
                  <a:pt x="2844800" y="3403600"/>
                </a:lnTo>
                <a:lnTo>
                  <a:pt x="3238500" y="3670300"/>
                </a:lnTo>
                <a:lnTo>
                  <a:pt x="3822700" y="3327400"/>
                </a:lnTo>
                <a:lnTo>
                  <a:pt x="4152900" y="2946400"/>
                </a:lnTo>
                <a:lnTo>
                  <a:pt x="4381500" y="3225800"/>
                </a:lnTo>
                <a:lnTo>
                  <a:pt x="4902200" y="3048000"/>
                </a:lnTo>
                <a:lnTo>
                  <a:pt x="5511800" y="2616200"/>
                </a:lnTo>
                <a:lnTo>
                  <a:pt x="5626100" y="2755900"/>
                </a:lnTo>
                <a:lnTo>
                  <a:pt x="6159500" y="1854200"/>
                </a:lnTo>
                <a:lnTo>
                  <a:pt x="6477000" y="2070100"/>
                </a:lnTo>
                <a:lnTo>
                  <a:pt x="7035800" y="939800"/>
                </a:lnTo>
                <a:lnTo>
                  <a:pt x="7226300" y="1206500"/>
                </a:lnTo>
                <a:lnTo>
                  <a:pt x="7569200" y="266700"/>
                </a:lnTo>
                <a:lnTo>
                  <a:pt x="7950200" y="520700"/>
                </a:lnTo>
                <a:lnTo>
                  <a:pt x="8140700" y="0"/>
                </a:lnTo>
                <a:lnTo>
                  <a:pt x="8432800" y="774700"/>
                </a:lnTo>
                <a:lnTo>
                  <a:pt x="8547100" y="647700"/>
                </a:lnTo>
                <a:lnTo>
                  <a:pt x="8928100" y="1651000"/>
                </a:lnTo>
                <a:lnTo>
                  <a:pt x="9105900" y="1498600"/>
                </a:lnTo>
                <a:lnTo>
                  <a:pt x="9385300" y="2235200"/>
                </a:lnTo>
                <a:lnTo>
                  <a:pt x="9512300" y="2032000"/>
                </a:lnTo>
                <a:lnTo>
                  <a:pt x="9982200" y="2514600"/>
                </a:lnTo>
                <a:lnTo>
                  <a:pt x="10210800" y="2463800"/>
                </a:lnTo>
                <a:lnTo>
                  <a:pt x="10553700" y="2794000"/>
                </a:lnTo>
                <a:lnTo>
                  <a:pt x="10858500" y="2590800"/>
                </a:lnTo>
                <a:lnTo>
                  <a:pt x="11201400" y="2832100"/>
                </a:lnTo>
                <a:lnTo>
                  <a:pt x="11557000" y="2679700"/>
                </a:lnTo>
                <a:cubicBezTo>
                  <a:pt x="11552767" y="3636433"/>
                  <a:pt x="11548533" y="4593167"/>
                  <a:pt x="11544300" y="5549900"/>
                </a:cubicBezTo>
                <a:lnTo>
                  <a:pt x="12700" y="5575300"/>
                </a:lnTo>
                <a:lnTo>
                  <a:pt x="0" y="4013200"/>
                </a:lnTo>
                <a:lnTo>
                  <a:pt x="127000" y="4000500"/>
                </a:lnTo>
                <a:close/>
              </a:path>
            </a:pathLst>
          </a:custGeom>
          <a:solidFill>
            <a:srgbClr val="FFFF7D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9"/>
          <p:cNvSpPr/>
          <p:nvPr/>
        </p:nvSpPr>
        <p:spPr>
          <a:xfrm>
            <a:off x="330200" y="2857501"/>
            <a:ext cx="10094937" cy="3136898"/>
          </a:xfrm>
          <a:custGeom>
            <a:avLst/>
            <a:gdLst/>
            <a:ahLst/>
            <a:cxnLst/>
            <a:rect l="l" t="t" r="r" b="b"/>
            <a:pathLst>
              <a:path w="11584354" h="5421650" extrusionOk="0">
                <a:moveTo>
                  <a:pt x="127000" y="3846850"/>
                </a:moveTo>
                <a:lnTo>
                  <a:pt x="914400" y="3732550"/>
                </a:lnTo>
                <a:lnTo>
                  <a:pt x="1104900" y="3618250"/>
                </a:lnTo>
                <a:lnTo>
                  <a:pt x="1409700" y="3757950"/>
                </a:lnTo>
                <a:lnTo>
                  <a:pt x="2006600" y="3542050"/>
                </a:lnTo>
                <a:lnTo>
                  <a:pt x="2362200" y="3567450"/>
                </a:lnTo>
                <a:lnTo>
                  <a:pt x="2844800" y="3249950"/>
                </a:lnTo>
                <a:lnTo>
                  <a:pt x="3238500" y="3516650"/>
                </a:lnTo>
                <a:lnTo>
                  <a:pt x="3822700" y="3173750"/>
                </a:lnTo>
                <a:lnTo>
                  <a:pt x="4152900" y="2792750"/>
                </a:lnTo>
                <a:lnTo>
                  <a:pt x="4381500" y="3072150"/>
                </a:lnTo>
                <a:lnTo>
                  <a:pt x="4902200" y="2894350"/>
                </a:lnTo>
                <a:lnTo>
                  <a:pt x="5511800" y="2462550"/>
                </a:lnTo>
                <a:lnTo>
                  <a:pt x="5626100" y="2602250"/>
                </a:lnTo>
                <a:lnTo>
                  <a:pt x="6159500" y="1700550"/>
                </a:lnTo>
                <a:lnTo>
                  <a:pt x="6477000" y="1916450"/>
                </a:lnTo>
                <a:lnTo>
                  <a:pt x="7035800" y="786150"/>
                </a:lnTo>
                <a:lnTo>
                  <a:pt x="7226300" y="1052850"/>
                </a:lnTo>
                <a:lnTo>
                  <a:pt x="7596554" y="266700"/>
                </a:lnTo>
                <a:lnTo>
                  <a:pt x="7950201" y="367049"/>
                </a:lnTo>
                <a:lnTo>
                  <a:pt x="8168055" y="0"/>
                </a:lnTo>
                <a:lnTo>
                  <a:pt x="8432800" y="621050"/>
                </a:lnTo>
                <a:lnTo>
                  <a:pt x="8547100" y="494050"/>
                </a:lnTo>
                <a:lnTo>
                  <a:pt x="8873393" y="1190050"/>
                </a:lnTo>
                <a:lnTo>
                  <a:pt x="9051192" y="1191300"/>
                </a:lnTo>
                <a:lnTo>
                  <a:pt x="9385300" y="1862049"/>
                </a:lnTo>
                <a:lnTo>
                  <a:pt x="9553331" y="1856401"/>
                </a:lnTo>
                <a:lnTo>
                  <a:pt x="9900139" y="2141450"/>
                </a:lnTo>
                <a:lnTo>
                  <a:pt x="10197123" y="2090651"/>
                </a:lnTo>
                <a:lnTo>
                  <a:pt x="10567377" y="2442800"/>
                </a:lnTo>
                <a:lnTo>
                  <a:pt x="10817470" y="2217650"/>
                </a:lnTo>
                <a:lnTo>
                  <a:pt x="11174046" y="2349199"/>
                </a:lnTo>
                <a:lnTo>
                  <a:pt x="11584354" y="2174851"/>
                </a:lnTo>
                <a:cubicBezTo>
                  <a:pt x="11580121" y="3131584"/>
                  <a:pt x="11548533" y="4439517"/>
                  <a:pt x="11544300" y="5396250"/>
                </a:cubicBezTo>
                <a:lnTo>
                  <a:pt x="12700" y="5421650"/>
                </a:lnTo>
                <a:lnTo>
                  <a:pt x="0" y="3859550"/>
                </a:lnTo>
                <a:lnTo>
                  <a:pt x="127000" y="3846850"/>
                </a:lnTo>
                <a:close/>
              </a:path>
            </a:pathLst>
          </a:custGeom>
          <a:solidFill>
            <a:srgbClr val="DDEAF6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9"/>
          <p:cNvSpPr txBox="1"/>
          <p:nvPr/>
        </p:nvSpPr>
        <p:spPr>
          <a:xfrm>
            <a:off x="6767496" y="1485777"/>
            <a:ext cx="1062445" cy="67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Arial"/>
              <a:buNone/>
            </a:pPr>
            <a:r>
              <a:rPr lang="fr-FR" sz="2000" b="1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"kids"</a:t>
            </a:r>
            <a:endParaRPr sz="2000">
              <a:solidFill>
                <a:srgbClr val="7F6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9"/>
          <p:cNvSpPr txBox="1"/>
          <p:nvPr/>
        </p:nvSpPr>
        <p:spPr>
          <a:xfrm>
            <a:off x="6522134" y="2345485"/>
            <a:ext cx="1573237" cy="56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Arial"/>
              <a:buNone/>
            </a:pPr>
            <a:r>
              <a:rPr lang="fr-FR" sz="1600" b="1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small </a:t>
            </a:r>
            <a:br>
              <a:rPr lang="fr-FR" sz="1600" b="1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b="1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traders</a:t>
            </a:r>
            <a:endParaRPr sz="1600">
              <a:solidFill>
                <a:srgbClr val="7F6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9"/>
          <p:cNvSpPr txBox="1"/>
          <p:nvPr/>
        </p:nvSpPr>
        <p:spPr>
          <a:xfrm>
            <a:off x="6629400" y="3220765"/>
            <a:ext cx="1465971" cy="68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600"/>
              <a:buFont typeface="Arial"/>
              <a:buNone/>
            </a:pPr>
            <a:r>
              <a:rPr lang="fr-FR" sz="1600" b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instit. trading- investors</a:t>
            </a:r>
            <a:endParaRPr sz="160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9"/>
          <p:cNvSpPr/>
          <p:nvPr/>
        </p:nvSpPr>
        <p:spPr>
          <a:xfrm>
            <a:off x="317500" y="5400198"/>
            <a:ext cx="10083018" cy="1041400"/>
          </a:xfrm>
          <a:custGeom>
            <a:avLst/>
            <a:gdLst/>
            <a:ahLst/>
            <a:cxnLst/>
            <a:rect l="l" t="t" r="r" b="b"/>
            <a:pathLst>
              <a:path w="10731500" h="1041400" extrusionOk="0">
                <a:moveTo>
                  <a:pt x="12700" y="177800"/>
                </a:moveTo>
                <a:lnTo>
                  <a:pt x="10718800" y="0"/>
                </a:lnTo>
                <a:lnTo>
                  <a:pt x="10731500" y="1041400"/>
                </a:lnTo>
                <a:lnTo>
                  <a:pt x="0" y="1041400"/>
                </a:lnTo>
                <a:lnTo>
                  <a:pt x="12700" y="1778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9"/>
          <p:cNvSpPr/>
          <p:nvPr/>
        </p:nvSpPr>
        <p:spPr>
          <a:xfrm>
            <a:off x="330200" y="5049203"/>
            <a:ext cx="10071100" cy="812800"/>
          </a:xfrm>
          <a:custGeom>
            <a:avLst/>
            <a:gdLst/>
            <a:ahLst/>
            <a:cxnLst/>
            <a:rect l="l" t="t" r="r" b="b"/>
            <a:pathLst>
              <a:path w="10731500" h="812800" extrusionOk="0">
                <a:moveTo>
                  <a:pt x="12700" y="368300"/>
                </a:moveTo>
                <a:lnTo>
                  <a:pt x="10718800" y="0"/>
                </a:lnTo>
                <a:lnTo>
                  <a:pt x="10731500" y="812800"/>
                </a:lnTo>
                <a:lnTo>
                  <a:pt x="0" y="812800"/>
                </a:lnTo>
                <a:lnTo>
                  <a:pt x="12700" y="368300"/>
                </a:ln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9"/>
          <p:cNvSpPr/>
          <p:nvPr/>
        </p:nvSpPr>
        <p:spPr>
          <a:xfrm>
            <a:off x="317500" y="3949701"/>
            <a:ext cx="10106855" cy="1733112"/>
          </a:xfrm>
          <a:custGeom>
            <a:avLst/>
            <a:gdLst/>
            <a:ahLst/>
            <a:cxnLst/>
            <a:rect l="l" t="t" r="r" b="b"/>
            <a:pathLst>
              <a:path w="11598031" h="5825516" extrusionOk="0">
                <a:moveTo>
                  <a:pt x="127000" y="4250716"/>
                </a:moveTo>
                <a:lnTo>
                  <a:pt x="914400" y="4136416"/>
                </a:lnTo>
                <a:lnTo>
                  <a:pt x="1104900" y="4022116"/>
                </a:lnTo>
                <a:lnTo>
                  <a:pt x="1409700" y="4161816"/>
                </a:lnTo>
                <a:lnTo>
                  <a:pt x="2006600" y="3945916"/>
                </a:lnTo>
                <a:lnTo>
                  <a:pt x="2362200" y="3971316"/>
                </a:lnTo>
                <a:lnTo>
                  <a:pt x="2803769" y="3827950"/>
                </a:lnTo>
                <a:lnTo>
                  <a:pt x="3238500" y="3920516"/>
                </a:lnTo>
                <a:lnTo>
                  <a:pt x="3822700" y="3577616"/>
                </a:lnTo>
                <a:lnTo>
                  <a:pt x="4098192" y="3283682"/>
                </a:lnTo>
                <a:lnTo>
                  <a:pt x="4381500" y="3476016"/>
                </a:lnTo>
                <a:lnTo>
                  <a:pt x="4902200" y="3298216"/>
                </a:lnTo>
                <a:lnTo>
                  <a:pt x="5511800" y="2866416"/>
                </a:lnTo>
                <a:lnTo>
                  <a:pt x="5626100" y="3006116"/>
                </a:lnTo>
                <a:lnTo>
                  <a:pt x="6077439" y="2365617"/>
                </a:lnTo>
                <a:lnTo>
                  <a:pt x="6477000" y="2320316"/>
                </a:lnTo>
                <a:lnTo>
                  <a:pt x="6981093" y="1451218"/>
                </a:lnTo>
                <a:lnTo>
                  <a:pt x="7226300" y="1456716"/>
                </a:lnTo>
                <a:lnTo>
                  <a:pt x="7555523" y="821651"/>
                </a:lnTo>
                <a:lnTo>
                  <a:pt x="7854463" y="429406"/>
                </a:lnTo>
                <a:lnTo>
                  <a:pt x="8127025" y="0"/>
                </a:lnTo>
                <a:lnTo>
                  <a:pt x="8432800" y="256521"/>
                </a:lnTo>
                <a:lnTo>
                  <a:pt x="8670193" y="519634"/>
                </a:lnTo>
                <a:lnTo>
                  <a:pt x="8914426" y="1041530"/>
                </a:lnTo>
                <a:lnTo>
                  <a:pt x="9133253" y="1279241"/>
                </a:lnTo>
                <a:lnTo>
                  <a:pt x="9512300" y="1507061"/>
                </a:lnTo>
                <a:lnTo>
                  <a:pt x="9831754" y="1988816"/>
                </a:lnTo>
                <a:lnTo>
                  <a:pt x="10183446" y="1894485"/>
                </a:lnTo>
                <a:lnTo>
                  <a:pt x="10526346" y="2008705"/>
                </a:lnTo>
                <a:lnTo>
                  <a:pt x="10872177" y="1892575"/>
                </a:lnTo>
                <a:lnTo>
                  <a:pt x="11269785" y="1785605"/>
                </a:lnTo>
                <a:lnTo>
                  <a:pt x="11598031" y="1632360"/>
                </a:lnTo>
                <a:cubicBezTo>
                  <a:pt x="11593798" y="2589093"/>
                  <a:pt x="11562210" y="4146846"/>
                  <a:pt x="11557977" y="5103579"/>
                </a:cubicBezTo>
                <a:lnTo>
                  <a:pt x="12700" y="5825516"/>
                </a:lnTo>
                <a:lnTo>
                  <a:pt x="0" y="4263416"/>
                </a:lnTo>
                <a:lnTo>
                  <a:pt x="127000" y="4250716"/>
                </a:lnTo>
                <a:close/>
              </a:path>
            </a:pathLst>
          </a:custGeom>
          <a:solidFill>
            <a:srgbClr val="92D050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9"/>
          <p:cNvSpPr txBox="1"/>
          <p:nvPr/>
        </p:nvSpPr>
        <p:spPr>
          <a:xfrm>
            <a:off x="6604000" y="4343400"/>
            <a:ext cx="1871198" cy="68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600"/>
              <a:buFont typeface="Arial"/>
              <a:buNone/>
            </a:pPr>
            <a:r>
              <a:rPr lang="fr-FR" sz="1600" b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holders of Bitcoin</a:t>
            </a:r>
            <a:endParaRPr sz="160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9"/>
          <p:cNvSpPr txBox="1"/>
          <p:nvPr/>
        </p:nvSpPr>
        <p:spPr>
          <a:xfrm>
            <a:off x="4883150" y="5544619"/>
            <a:ext cx="572086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lost 12 keywords – holder bros by default</a:t>
            </a:r>
            <a:endParaRPr sz="15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19"/>
          <p:cNvCxnSpPr/>
          <p:nvPr/>
        </p:nvCxnSpPr>
        <p:spPr>
          <a:xfrm>
            <a:off x="10553212" y="4429601"/>
            <a:ext cx="0" cy="832803"/>
          </a:xfrm>
          <a:prstGeom prst="straightConnector1">
            <a:avLst/>
          </a:prstGeom>
          <a:noFill/>
          <a:ln w="76200" cap="flat" cmpd="sng">
            <a:solidFill>
              <a:srgbClr val="00B050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553" name="Google Shape;553;p19"/>
          <p:cNvSpPr txBox="1"/>
          <p:nvPr/>
        </p:nvSpPr>
        <p:spPr>
          <a:xfrm>
            <a:off x="10617200" y="4075605"/>
            <a:ext cx="1358111" cy="146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000"/>
              <a:buFont typeface="Arial"/>
              <a:buNone/>
            </a:pPr>
            <a:r>
              <a:rPr lang="fr-FR" sz="1800" b="1" dirty="0" err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Holders</a:t>
            </a:r>
            <a:r>
              <a:rPr lang="fr-FR" sz="1800" b="1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gain </a:t>
            </a:r>
            <a:r>
              <a:rPr lang="fr-FR" sz="20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+100% </a:t>
            </a:r>
            <a:r>
              <a:rPr lang="fr-FR" sz="1800" b="1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per </a:t>
            </a:r>
            <a:r>
              <a:rPr lang="fr-FR" sz="1800" b="1" dirty="0" err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r>
              <a:rPr lang="fr-FR" sz="1800" b="1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 dirty="0" err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average</a:t>
            </a:r>
            <a:endParaRPr sz="1800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9"/>
          <p:cNvSpPr txBox="1"/>
          <p:nvPr/>
        </p:nvSpPr>
        <p:spPr>
          <a:xfrm>
            <a:off x="10438422" y="1530500"/>
            <a:ext cx="1616592" cy="14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000"/>
              <a:buFont typeface="Arial"/>
              <a:buNone/>
            </a:pPr>
            <a:r>
              <a:rPr lang="fr-FR" sz="1800" b="1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"kids" &amp; </a:t>
            </a:r>
            <a:r>
              <a:rPr lang="fr-FR" sz="1800" b="1" dirty="0" err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upstarts</a:t>
            </a:r>
            <a:r>
              <a:rPr lang="fr-FR" sz="1800" b="1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 dirty="0" err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eat</a:t>
            </a:r>
            <a:r>
              <a:rPr lang="fr-FR" sz="1800" b="1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b="1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-80%</a:t>
            </a:r>
            <a:r>
              <a:rPr lang="fr-FR" sz="2000" b="1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per cycle</a:t>
            </a:r>
            <a:endParaRPr sz="1800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5" name="Google Shape;555;p19"/>
          <p:cNvCxnSpPr/>
          <p:nvPr/>
        </p:nvCxnSpPr>
        <p:spPr>
          <a:xfrm>
            <a:off x="10375412" y="1181100"/>
            <a:ext cx="0" cy="2412000"/>
          </a:xfrm>
          <a:prstGeom prst="straightConnector1">
            <a:avLst/>
          </a:prstGeom>
          <a:noFill/>
          <a:ln w="57150" cap="flat" cmpd="sng">
            <a:solidFill>
              <a:srgbClr val="F4B08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6" name="Google Shape;556;p19"/>
          <p:cNvCxnSpPr/>
          <p:nvPr/>
        </p:nvCxnSpPr>
        <p:spPr>
          <a:xfrm>
            <a:off x="317500" y="5227003"/>
            <a:ext cx="1010685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557" name="Google Shape;557;p19"/>
          <p:cNvSpPr txBox="1"/>
          <p:nvPr/>
        </p:nvSpPr>
        <p:spPr>
          <a:xfrm>
            <a:off x="7076497" y="558554"/>
            <a:ext cx="1062445" cy="67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B081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rPr>
              <a:t>ATH</a:t>
            </a:r>
            <a:endParaRPr sz="1800">
              <a:solidFill>
                <a:srgbClr val="F4B0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9"/>
          <p:cNvSpPr txBox="1"/>
          <p:nvPr/>
        </p:nvSpPr>
        <p:spPr>
          <a:xfrm>
            <a:off x="491672" y="2697671"/>
            <a:ext cx="302622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@SortieDeBanque – 10/2022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p19"/>
          <p:cNvCxnSpPr/>
          <p:nvPr/>
        </p:nvCxnSpPr>
        <p:spPr>
          <a:xfrm>
            <a:off x="317500" y="5874702"/>
            <a:ext cx="10800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0" name="Google Shape;560;p19"/>
          <p:cNvSpPr txBox="1"/>
          <p:nvPr/>
        </p:nvSpPr>
        <p:spPr>
          <a:xfrm>
            <a:off x="11127772" y="5680801"/>
            <a:ext cx="3899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18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0"/>
          <p:cNvSpPr txBox="1">
            <a:spLocks noGrp="1"/>
          </p:cNvSpPr>
          <p:nvPr>
            <p:ph type="body" idx="1"/>
          </p:nvPr>
        </p:nvSpPr>
        <p:spPr>
          <a:xfrm>
            <a:off x="838200" y="166743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FR" sz="2000"/>
              <a:t>Carte SD 256Go (de bonne qualité) (la chain complète fait 90Go sur 9 ans)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FR" sz="2000"/>
              <a:t>OU disque dur SSD 500Go (bonne qualité, casing robuste)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FR" sz="2000"/>
              <a:t>Actuellement la chain Monero fait 70GB https://bitinfocharts.com/monero/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FR" sz="2000"/>
              <a:t>Mais voir large car le nb de transactions est exponential.</a:t>
            </a:r>
            <a:br>
              <a:rPr lang="fr-FR" sz="2000"/>
            </a:br>
            <a:r>
              <a:rPr lang="fr-FR" sz="2000"/>
              <a:t>Bitcoin : déjà 450GB ! =&gt; Disque dur 1 To ? ou version light 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66" name="Google Shape;566;p20"/>
          <p:cNvSpPr txBox="1"/>
          <p:nvPr/>
        </p:nvSpPr>
        <p:spPr>
          <a:xfrm>
            <a:off x="2381974" y="334854"/>
            <a:ext cx="74280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Minage : devenir acteur du réseau financier</a:t>
            </a:r>
            <a:b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 miner avec un simple PC/Mac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234" y="1563806"/>
            <a:ext cx="1795118" cy="192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1" descr="Bank building icon isolated on white background 593729 - Download Free ..."/>
          <p:cNvPicPr preferRelativeResize="0"/>
          <p:nvPr/>
        </p:nvPicPr>
        <p:blipFill rotWithShape="1">
          <a:blip r:embed="rId4">
            <a:alphaModFix/>
          </a:blip>
          <a:srcRect t="5673" r="3009"/>
          <a:stretch/>
        </p:blipFill>
        <p:spPr>
          <a:xfrm>
            <a:off x="1671157" y="2514032"/>
            <a:ext cx="2201587" cy="214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1" descr="Emoji Phone Transparent Png - Transparent Background Mobile Logo Png ..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3903" y="2316922"/>
            <a:ext cx="1659378" cy="1900958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1"/>
          <p:cNvSpPr/>
          <p:nvPr/>
        </p:nvSpPr>
        <p:spPr>
          <a:xfrm rot="10800000" flipH="1">
            <a:off x="4474512" y="2833150"/>
            <a:ext cx="2083593" cy="646331"/>
          </a:xfrm>
          <a:prstGeom prst="rightArrow">
            <a:avLst>
              <a:gd name="adj1" fmla="val 50000"/>
              <a:gd name="adj2" fmla="val 74452"/>
            </a:avLst>
          </a:prstGeom>
          <a:solidFill>
            <a:srgbClr val="8DA9DB"/>
          </a:solidFill>
          <a:ln w="12700" cap="flat" cmpd="sng">
            <a:solidFill>
              <a:srgbClr val="F7CAA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21" descr="Green Check Mark Logo Template Illustration Design. Vector EPS 10 ..."/>
          <p:cNvPicPr preferRelativeResize="0"/>
          <p:nvPr/>
        </p:nvPicPr>
        <p:blipFill rotWithShape="1">
          <a:blip r:embed="rId6">
            <a:alphaModFix/>
          </a:blip>
          <a:srcRect l="24893" t="20990" r="19547" b="22351"/>
          <a:stretch/>
        </p:blipFill>
        <p:spPr>
          <a:xfrm>
            <a:off x="8734998" y="2169327"/>
            <a:ext cx="633956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1"/>
          <p:cNvSpPr txBox="1"/>
          <p:nvPr/>
        </p:nvSpPr>
        <p:spPr>
          <a:xfrm>
            <a:off x="6242757" y="4455842"/>
            <a:ext cx="33543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App </a:t>
            </a:r>
            <a:r>
              <a:rPr lang="fr-FR" sz="1600" b="1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Monero</a:t>
            </a:r>
            <a:r>
              <a:rPr lang="fr-FR" sz="16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fr-FR" sz="1600" b="1" u="sng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CakeWallet</a:t>
            </a:r>
            <a:endParaRPr sz="1600" b="1" dirty="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2E75B5"/>
                </a:solidFill>
              </a:rPr>
              <a:t>or</a:t>
            </a:r>
            <a:r>
              <a:rPr lang="fr-FR" sz="16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600" b="1" u="sng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Monerujo</a:t>
            </a:r>
            <a:br>
              <a:rPr lang="fr-FR" sz="16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b="1" dirty="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App Bitcoin + LN : </a:t>
            </a:r>
            <a:r>
              <a:rPr lang="fr-FR" sz="1600" b="1" u="sng" dirty="0" err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BlueWallet</a:t>
            </a:r>
            <a:endParaRPr sz="1600" u="sng" dirty="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1"/>
          <p:cNvSpPr txBox="1"/>
          <p:nvPr/>
        </p:nvSpPr>
        <p:spPr>
          <a:xfrm>
            <a:off x="9331802" y="2372670"/>
            <a:ext cx="2565300" cy="198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>
                <a:solidFill>
                  <a:srgbClr val="2F5496"/>
                </a:solidFill>
              </a:rPr>
              <a:t>Our money in Bitcoin or </a:t>
            </a:r>
            <a:r>
              <a:rPr lang="fr-FR" sz="2000" dirty="0" err="1">
                <a:solidFill>
                  <a:srgbClr val="2F5496"/>
                </a:solidFill>
              </a:rPr>
              <a:t>Monero</a:t>
            </a:r>
            <a:r>
              <a:rPr lang="fr-FR" sz="2000" dirty="0">
                <a:solidFill>
                  <a:srgbClr val="2F5496"/>
                </a:solidFill>
              </a:rPr>
              <a:t> </a:t>
            </a:r>
            <a:r>
              <a:rPr lang="fr-FR" sz="2000" dirty="0" err="1">
                <a:solidFill>
                  <a:srgbClr val="2F5496"/>
                </a:solidFill>
              </a:rPr>
              <a:t>anonymous</a:t>
            </a:r>
            <a:r>
              <a:rPr lang="fr-FR" sz="2000" dirty="0">
                <a:solidFill>
                  <a:srgbClr val="2F5496"/>
                </a:solidFill>
              </a:rPr>
              <a:t> and </a:t>
            </a:r>
            <a:r>
              <a:rPr lang="fr-FR" sz="2000" dirty="0" err="1">
                <a:solidFill>
                  <a:srgbClr val="2F5496"/>
                </a:solidFill>
              </a:rPr>
              <a:t>unseizable</a:t>
            </a:r>
            <a:r>
              <a:rPr lang="fr-FR" sz="2000" dirty="0">
                <a:solidFill>
                  <a:srgbClr val="2F5496"/>
                </a:solidFill>
              </a:rPr>
              <a:t>!</a:t>
            </a:r>
            <a:endParaRPr sz="2000" dirty="0">
              <a:solidFill>
                <a:srgbClr val="2F549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F549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2F5496"/>
              </a:solidFill>
            </a:endParaRPr>
          </a:p>
        </p:txBody>
      </p:sp>
      <p:pic>
        <p:nvPicPr>
          <p:cNvPr id="578" name="Google Shape;578;p21" descr="Google (Android 12L)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85899" y="3735953"/>
            <a:ext cx="592868" cy="59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50401" y="3200862"/>
            <a:ext cx="1086240" cy="108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1"/>
          <p:cNvPicPr preferRelativeResize="0"/>
          <p:nvPr/>
        </p:nvPicPr>
        <p:blipFill rotWithShape="1">
          <a:blip r:embed="rId11">
            <a:alphaModFix/>
          </a:blip>
          <a:srcRect r="71513"/>
          <a:stretch/>
        </p:blipFill>
        <p:spPr>
          <a:xfrm>
            <a:off x="6824526" y="2041180"/>
            <a:ext cx="1218997" cy="1138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p21"/>
          <p:cNvGrpSpPr/>
          <p:nvPr/>
        </p:nvGrpSpPr>
        <p:grpSpPr>
          <a:xfrm>
            <a:off x="2716937" y="2060086"/>
            <a:ext cx="1685588" cy="1655448"/>
            <a:chOff x="3155872" y="2154105"/>
            <a:chExt cx="1545331" cy="1517698"/>
          </a:xfrm>
        </p:grpSpPr>
        <p:sp>
          <p:nvSpPr>
            <p:cNvPr id="582" name="Google Shape;582;p21"/>
            <p:cNvSpPr/>
            <p:nvPr/>
          </p:nvSpPr>
          <p:spPr>
            <a:xfrm>
              <a:off x="3411802" y="2372428"/>
              <a:ext cx="1076323" cy="1089991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3" name="Google Shape;583;p21"/>
            <p:cNvGrpSpPr/>
            <p:nvPr/>
          </p:nvGrpSpPr>
          <p:grpSpPr>
            <a:xfrm>
              <a:off x="3155872" y="2154105"/>
              <a:ext cx="1545331" cy="1517698"/>
              <a:chOff x="2533147" y="1882329"/>
              <a:chExt cx="1896819" cy="1880549"/>
            </a:xfrm>
          </p:grpSpPr>
          <p:pic>
            <p:nvPicPr>
              <p:cNvPr id="584" name="Google Shape;584;p21" descr="Euro sign Currency symbol Exchange rate Money - euro png download - 500 ..."/>
              <p:cNvPicPr preferRelativeResize="0"/>
              <p:nvPr/>
            </p:nvPicPr>
            <p:blipFill rotWithShape="1">
              <a:blip r:embed="rId12">
                <a:alphaModFix/>
              </a:blip>
              <a:srcRect l="21698" r="19708"/>
              <a:stretch/>
            </p:blipFill>
            <p:spPr>
              <a:xfrm>
                <a:off x="2598777" y="1960028"/>
                <a:ext cx="1831189" cy="17362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5" name="Google Shape;585;p21"/>
              <p:cNvSpPr/>
              <p:nvPr/>
            </p:nvSpPr>
            <p:spPr>
              <a:xfrm rot="2621755">
                <a:off x="2809749" y="2156155"/>
                <a:ext cx="1327160" cy="1332896"/>
              </a:xfrm>
              <a:prstGeom prst="plus">
                <a:avLst>
                  <a:gd name="adj" fmla="val 47851"/>
                </a:avLst>
              </a:prstGeom>
              <a:solidFill>
                <a:srgbClr val="C00000"/>
              </a:soli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6" name="Google Shape;586;p21"/>
          <p:cNvSpPr txBox="1"/>
          <p:nvPr/>
        </p:nvSpPr>
        <p:spPr>
          <a:xfrm>
            <a:off x="4297728" y="3558319"/>
            <a:ext cx="217685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AgoraDesk.com</a:t>
            </a:r>
            <a:br>
              <a:rPr lang="fr-FR"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fr-FR"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Relai.app</a:t>
            </a:r>
            <a:br>
              <a:rPr lang="fr-FR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(KYC)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1"/>
          <p:cNvSpPr txBox="1"/>
          <p:nvPr/>
        </p:nvSpPr>
        <p:spPr>
          <a:xfrm>
            <a:off x="4338606" y="2492577"/>
            <a:ext cx="21768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LocalMonero.co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1"/>
          <p:cNvSpPr txBox="1"/>
          <p:nvPr/>
        </p:nvSpPr>
        <p:spPr>
          <a:xfrm>
            <a:off x="1047340" y="4372958"/>
            <a:ext cx="337605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⚠️ </a:t>
            </a:r>
            <a:r>
              <a:rPr lang="fr-FR" sz="2800" b="1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Euro-CBDC</a:t>
            </a:r>
            <a:r>
              <a:rPr lang="fr-FR" sz="2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⚠️</a:t>
            </a:r>
            <a:br>
              <a:rPr lang="fr-FR" sz="2800" b="1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800" b="1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Hyper-inflation</a:t>
            </a:r>
            <a:endParaRPr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1"/>
          <p:cNvSpPr txBox="1"/>
          <p:nvPr/>
        </p:nvSpPr>
        <p:spPr>
          <a:xfrm>
            <a:off x="2522000" y="318504"/>
            <a:ext cx="7266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800" b="1">
                <a:solidFill>
                  <a:srgbClr val="2F5496"/>
                </a:solidFill>
              </a:rPr>
              <a:t>WE GET OUT OF THE BANKS</a:t>
            </a:r>
            <a:endParaRPr sz="3800" b="1">
              <a:solidFill>
                <a:srgbClr val="2F5496"/>
              </a:solidFill>
            </a:endParaRPr>
          </a:p>
        </p:txBody>
      </p:sp>
      <p:sp>
        <p:nvSpPr>
          <p:cNvPr id="590" name="Google Shape;590;p21"/>
          <p:cNvSpPr txBox="1"/>
          <p:nvPr/>
        </p:nvSpPr>
        <p:spPr>
          <a:xfrm>
            <a:off x="2824679" y="984262"/>
            <a:ext cx="666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2F5496"/>
                </a:solidFill>
              </a:rPr>
              <a:t>they lead us to our ruin</a:t>
            </a:r>
            <a:endParaRPr sz="36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1"/>
          <p:cNvSpPr txBox="1"/>
          <p:nvPr/>
        </p:nvSpPr>
        <p:spPr>
          <a:xfrm>
            <a:off x="698530" y="5735822"/>
            <a:ext cx="5139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Collectif @SortieDeBanque – Nov. 2022</a:t>
            </a:r>
            <a:br>
              <a:rPr lang="fr-FR" sz="20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>
                <a:solidFill>
                  <a:srgbClr val="2F5496"/>
                </a:solidFill>
              </a:rPr>
              <a:t>Not an investment advice, we talk about citizen resiliency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1"/>
          <p:cNvSpPr txBox="1"/>
          <p:nvPr/>
        </p:nvSpPr>
        <p:spPr>
          <a:xfrm>
            <a:off x="9326682" y="4361218"/>
            <a:ext cx="2381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2F5496"/>
                </a:solidFill>
              </a:rPr>
              <a:t>accepted in </a:t>
            </a:r>
            <a:r>
              <a:rPr lang="fr-FR" sz="18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+5000 stores ! </a:t>
            </a:r>
            <a:r>
              <a:rPr lang="fr-FR" sz="18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Bitrefill.com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21" descr="Piece 5 Francs Suisse 1968 - Dezi Jud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65637" y="5595777"/>
            <a:ext cx="803317" cy="80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1" descr="https://imgs.search.brave.com/f6udgx-JjyHOkYyYMhgimhmE-PNsAiPMRnW34zsnTdY/rs:fit:474:225:1/g:ce/aHR0cHM6Ly90c2Uy/Lm1tLmJpbmcubmV0/L3RoP2lkPU9JUC5p/STFnTDZzRVBFS3JP/RGJxNzd4VjZ3SGFI/YSZwaWQ9QXBp"/>
          <p:cNvPicPr preferRelativeResize="0"/>
          <p:nvPr/>
        </p:nvPicPr>
        <p:blipFill rotWithShape="1">
          <a:blip r:embed="rId14">
            <a:alphaModFix amt="70000"/>
          </a:blip>
          <a:srcRect/>
          <a:stretch/>
        </p:blipFill>
        <p:spPr>
          <a:xfrm>
            <a:off x="7493903" y="5303330"/>
            <a:ext cx="1388212" cy="138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1" descr="Gold Bar Icon #61843 - Free Icons Library"/>
          <p:cNvPicPr preferRelativeResize="0"/>
          <p:nvPr/>
        </p:nvPicPr>
        <p:blipFill rotWithShape="1">
          <a:blip r:embed="rId15">
            <a:alphaModFix amt="70000"/>
          </a:blip>
          <a:srcRect/>
          <a:stretch/>
        </p:blipFill>
        <p:spPr>
          <a:xfrm>
            <a:off x="6740682" y="5314582"/>
            <a:ext cx="1409667" cy="14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1"/>
          <p:cNvSpPr txBox="1"/>
          <p:nvPr/>
        </p:nvSpPr>
        <p:spPr>
          <a:xfrm>
            <a:off x="6367345" y="5658294"/>
            <a:ext cx="4780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1"/>
          <p:cNvSpPr txBox="1"/>
          <p:nvPr/>
        </p:nvSpPr>
        <p:spPr>
          <a:xfrm>
            <a:off x="9640607" y="5571210"/>
            <a:ext cx="19563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b="1" dirty="0">
                <a:solidFill>
                  <a:srgbClr val="2F5496"/>
                </a:solidFill>
              </a:rPr>
              <a:t>Gold, silver, </a:t>
            </a:r>
            <a:endParaRPr sz="2000" b="1" dirty="0">
              <a:solidFill>
                <a:srgbClr val="2F549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000" b="1" dirty="0">
                <a:solidFill>
                  <a:srgbClr val="2F5496"/>
                </a:solidFill>
              </a:rPr>
              <a:t>lands,...</a:t>
            </a:r>
            <a:endParaRPr sz="2000" b="1" dirty="0">
              <a:solidFill>
                <a:srgbClr val="2F549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2"/>
          <p:cNvSpPr txBox="1">
            <a:spLocks noGrp="1"/>
          </p:cNvSpPr>
          <p:nvPr>
            <p:ph type="title"/>
          </p:nvPr>
        </p:nvSpPr>
        <p:spPr>
          <a:xfrm>
            <a:off x="2300259" y="2791024"/>
            <a:ext cx="7096404" cy="110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3600"/>
            </a:pPr>
            <a:r>
              <a:rPr lang="fr-FR" sz="3600" dirty="0">
                <a:latin typeface="Arial"/>
                <a:ea typeface="Arial"/>
                <a:cs typeface="Arial"/>
                <a:sym typeface="Arial"/>
              </a:rPr>
              <a:t>Twitter : @SortieDeBanque</a:t>
            </a:r>
            <a:br>
              <a:rPr lang="fr-FR" sz="3600" dirty="0">
                <a:latin typeface="Arial"/>
                <a:ea typeface="Arial"/>
                <a:cs typeface="Arial"/>
                <a:sym typeface="Arial"/>
              </a:rPr>
            </a:br>
            <a:r>
              <a:rPr lang="fr-FR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Telegram : @SortieDeBanque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22" descr="Emoji Phone Transparent Png - Transparent Background Mobile Logo Png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361" y="5138388"/>
            <a:ext cx="1047787" cy="120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2"/>
          <p:cNvPicPr preferRelativeResize="0"/>
          <p:nvPr/>
        </p:nvPicPr>
        <p:blipFill rotWithShape="1">
          <a:blip r:embed="rId4">
            <a:alphaModFix/>
          </a:blip>
          <a:srcRect r="71513"/>
          <a:stretch/>
        </p:blipFill>
        <p:spPr>
          <a:xfrm>
            <a:off x="5182887" y="4766733"/>
            <a:ext cx="1515849" cy="141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2" descr="Green Check Mark Logo Template Illustration Design. Vector EPS 10 ..."/>
          <p:cNvPicPr preferRelativeResize="0"/>
          <p:nvPr/>
        </p:nvPicPr>
        <p:blipFill rotWithShape="1">
          <a:blip r:embed="rId5">
            <a:alphaModFix/>
          </a:blip>
          <a:srcRect l="24893" t="20990" r="19547" b="22351"/>
          <a:stretch/>
        </p:blipFill>
        <p:spPr>
          <a:xfrm>
            <a:off x="7090988" y="5547795"/>
            <a:ext cx="391611" cy="3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2"/>
          <p:cNvSpPr/>
          <p:nvPr/>
        </p:nvSpPr>
        <p:spPr>
          <a:xfrm>
            <a:off x="2107059" y="1414809"/>
            <a:ext cx="75327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600">
                <a:solidFill>
                  <a:schemeClr val="dk1"/>
                </a:solidFill>
              </a:rPr>
              <a:t>Gradual exit from the bankrupt euro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3"/>
          <p:cNvSpPr/>
          <p:nvPr/>
        </p:nvSpPr>
        <p:spPr>
          <a:xfrm>
            <a:off x="932109" y="2095665"/>
            <a:ext cx="1278154" cy="4357510"/>
          </a:xfrm>
          <a:custGeom>
            <a:avLst/>
            <a:gdLst/>
            <a:ahLst/>
            <a:cxnLst/>
            <a:rect l="l" t="t" r="r" b="b"/>
            <a:pathLst>
              <a:path w="1278154" h="4357510" extrusionOk="0">
                <a:moveTo>
                  <a:pt x="1278154" y="4357510"/>
                </a:moveTo>
                <a:cubicBezTo>
                  <a:pt x="1275332" y="4007554"/>
                  <a:pt x="1272509" y="3736622"/>
                  <a:pt x="1266865" y="3217334"/>
                </a:cubicBezTo>
                <a:cubicBezTo>
                  <a:pt x="1261221" y="2698046"/>
                  <a:pt x="371279" y="2605852"/>
                  <a:pt x="160553" y="2190044"/>
                </a:cubicBezTo>
                <a:cubicBezTo>
                  <a:pt x="-50173" y="1774236"/>
                  <a:pt x="10034" y="1168400"/>
                  <a:pt x="2509" y="722489"/>
                </a:cubicBezTo>
                <a:cubicBezTo>
                  <a:pt x="17562" y="141111"/>
                  <a:pt x="2510" y="340548"/>
                  <a:pt x="13799" y="0"/>
                </a:cubicBezTo>
              </a:path>
            </a:pathLst>
          </a:custGeom>
          <a:noFill/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3"/>
          <p:cNvSpPr txBox="1">
            <a:spLocks noGrp="1"/>
          </p:cNvSpPr>
          <p:nvPr>
            <p:ph type="title"/>
          </p:nvPr>
        </p:nvSpPr>
        <p:spPr>
          <a:xfrm>
            <a:off x="1609627" y="133645"/>
            <a:ext cx="5832819" cy="58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FR" sz="3759"/>
              <a:t>Collective communication</a:t>
            </a:r>
            <a:endParaRPr sz="3759"/>
          </a:p>
        </p:txBody>
      </p:sp>
      <p:pic>
        <p:nvPicPr>
          <p:cNvPr id="615" name="Google Shape;6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103" y="1365118"/>
            <a:ext cx="3180156" cy="97021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3"/>
          <p:cNvSpPr txBox="1"/>
          <p:nvPr/>
        </p:nvSpPr>
        <p:spPr>
          <a:xfrm>
            <a:off x="1248269" y="1946928"/>
            <a:ext cx="25626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>
                <a:solidFill>
                  <a:srgbClr val="757070"/>
                </a:solidFill>
              </a:rPr>
              <a:t>       &gt; getsession.org</a:t>
            </a:r>
            <a:endParaRPr sz="1600" b="1">
              <a:solidFill>
                <a:srgbClr val="75707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>
                <a:solidFill>
                  <a:srgbClr val="757070"/>
                </a:solidFill>
              </a:rPr>
              <a:t>decentralized, encrypted, </a:t>
            </a:r>
            <a:endParaRPr sz="1600" b="1">
              <a:solidFill>
                <a:srgbClr val="75707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>
                <a:solidFill>
                  <a:srgbClr val="757070"/>
                </a:solidFill>
              </a:rPr>
              <a:t>no-metadata, incensurable</a:t>
            </a:r>
            <a:endParaRPr sz="1600" b="1">
              <a:solidFill>
                <a:srgbClr val="75707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75707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757070"/>
              </a:solidFill>
            </a:endParaRPr>
          </a:p>
        </p:txBody>
      </p:sp>
      <p:pic>
        <p:nvPicPr>
          <p:cNvPr id="617" name="Google Shape;617;p23"/>
          <p:cNvPicPr preferRelativeResize="0"/>
          <p:nvPr/>
        </p:nvPicPr>
        <p:blipFill rotWithShape="1">
          <a:blip r:embed="rId4">
            <a:alphaModFix/>
          </a:blip>
          <a:srcRect l="8009"/>
          <a:stretch/>
        </p:blipFill>
        <p:spPr>
          <a:xfrm>
            <a:off x="1177436" y="3198965"/>
            <a:ext cx="1984621" cy="8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3"/>
          <p:cNvSpPr txBox="1"/>
          <p:nvPr/>
        </p:nvSpPr>
        <p:spPr>
          <a:xfrm>
            <a:off x="1351533" y="3890768"/>
            <a:ext cx="230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>
                <a:solidFill>
                  <a:srgbClr val="7F7F7F"/>
                </a:solidFill>
              </a:rPr>
              <a:t>encrypted but centralized so censurable and visible phone number!</a:t>
            </a:r>
            <a:endParaRPr>
              <a:solidFill>
                <a:srgbClr val="7F7F7F"/>
              </a:solidFill>
            </a:endParaRPr>
          </a:p>
        </p:txBody>
      </p:sp>
      <p:pic>
        <p:nvPicPr>
          <p:cNvPr id="619" name="Google Shape;61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7791" y="5197218"/>
            <a:ext cx="1696232" cy="50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28327" y="5155262"/>
            <a:ext cx="1851362" cy="544989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23"/>
          <p:cNvSpPr txBox="1"/>
          <p:nvPr/>
        </p:nvSpPr>
        <p:spPr>
          <a:xfrm>
            <a:off x="6482019" y="5195549"/>
            <a:ext cx="18513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accent2"/>
                </a:solidFill>
              </a:rPr>
              <a:t>Security</a:t>
            </a:r>
            <a:r>
              <a:rPr lang="fr-FR" sz="18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 dirty="0" err="1">
                <a:solidFill>
                  <a:schemeClr val="accent2"/>
                </a:solidFill>
              </a:rPr>
              <a:t>level</a:t>
            </a:r>
            <a:r>
              <a:rPr lang="fr-FR" sz="18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br>
              <a:rPr lang="fr-FR" sz="18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GAFAM</a:t>
            </a:r>
            <a:endParaRPr sz="18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3"/>
          <p:cNvSpPr txBox="1"/>
          <p:nvPr/>
        </p:nvSpPr>
        <p:spPr>
          <a:xfrm>
            <a:off x="2368309" y="5904031"/>
            <a:ext cx="2056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dirty="0">
                <a:solidFill>
                  <a:schemeClr val="dk1"/>
                </a:solidFill>
              </a:rPr>
              <a:t>Messaging</a:t>
            </a:r>
            <a:endParaRPr sz="18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b="1" dirty="0">
                <a:solidFill>
                  <a:schemeClr val="dk1"/>
                </a:solidFill>
              </a:rPr>
              <a:t>and groups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623" name="Google Shape;623;p23"/>
          <p:cNvSpPr txBox="1"/>
          <p:nvPr/>
        </p:nvSpPr>
        <p:spPr>
          <a:xfrm>
            <a:off x="4526037" y="5881772"/>
            <a:ext cx="185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</a:rPr>
              <a:t>Groups and tree structures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55827" y="1312687"/>
            <a:ext cx="3103634" cy="1021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23"/>
          <p:cNvGrpSpPr/>
          <p:nvPr/>
        </p:nvGrpSpPr>
        <p:grpSpPr>
          <a:xfrm>
            <a:off x="5312788" y="2043807"/>
            <a:ext cx="2201260" cy="478275"/>
            <a:chOff x="4591289" y="2355893"/>
            <a:chExt cx="2201260" cy="478275"/>
          </a:xfrm>
        </p:grpSpPr>
        <p:pic>
          <p:nvPicPr>
            <p:cNvPr id="626" name="Google Shape;626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377065" y="2355893"/>
              <a:ext cx="974770" cy="47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" name="Google Shape;627;p23"/>
            <p:cNvSpPr txBox="1"/>
            <p:nvPr/>
          </p:nvSpPr>
          <p:spPr>
            <a:xfrm>
              <a:off x="4591289" y="2412903"/>
              <a:ext cx="22012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>
                  <a:solidFill>
                    <a:srgbClr val="757070"/>
                  </a:solidFill>
                </a:rPr>
                <a:t>network</a:t>
              </a:r>
              <a:r>
                <a:rPr lang="fr-FR" sz="1600">
                  <a:solidFill>
                    <a:srgbClr val="757070"/>
                  </a:solidFill>
                  <a:latin typeface="Arial"/>
                  <a:ea typeface="Arial"/>
                  <a:cs typeface="Arial"/>
                  <a:sym typeface="Arial"/>
                </a:rPr>
                <a:t>              .org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8" name="Google Shape;628;p23"/>
          <p:cNvSpPr txBox="1"/>
          <p:nvPr/>
        </p:nvSpPr>
        <p:spPr>
          <a:xfrm>
            <a:off x="5055947" y="2392632"/>
            <a:ext cx="256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rgbClr val="7F7F7F"/>
                </a:solidFill>
              </a:rPr>
              <a:t>decentralized, encrypted, </a:t>
            </a:r>
            <a:endParaRPr>
              <a:solidFill>
                <a:srgbClr val="7F7F7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>
                <a:solidFill>
                  <a:srgbClr val="7F7F7F"/>
                </a:solidFill>
              </a:rPr>
              <a:t>no-metadata, incensurable</a:t>
            </a:r>
            <a:endParaRPr>
              <a:solidFill>
                <a:srgbClr val="7F7F7F"/>
              </a:solidFill>
            </a:endParaRPr>
          </a:p>
        </p:txBody>
      </p:sp>
      <p:pic>
        <p:nvPicPr>
          <p:cNvPr id="629" name="Google Shape;629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33442" y="3260431"/>
            <a:ext cx="2284289" cy="78587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3"/>
          <p:cNvSpPr txBox="1"/>
          <p:nvPr/>
        </p:nvSpPr>
        <p:spPr>
          <a:xfrm>
            <a:off x="4537696" y="3951163"/>
            <a:ext cx="3080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rgbClr val="7F7F7F"/>
                </a:solidFill>
              </a:rPr>
              <a:t>encrypted message possible, centralized</a:t>
            </a:r>
            <a:endParaRPr>
              <a:solidFill>
                <a:srgbClr val="7F7F7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>
                <a:solidFill>
                  <a:srgbClr val="7F7F7F"/>
                </a:solidFill>
              </a:rPr>
              <a:t>mandatory phone number that can be hidden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631" name="Google Shape;631;p23"/>
          <p:cNvSpPr txBox="1"/>
          <p:nvPr/>
        </p:nvSpPr>
        <p:spPr>
          <a:xfrm>
            <a:off x="7267578" y="1685671"/>
            <a:ext cx="5823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.io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3"/>
          <p:cNvSpPr txBox="1"/>
          <p:nvPr/>
        </p:nvSpPr>
        <p:spPr>
          <a:xfrm>
            <a:off x="2901837" y="3449858"/>
            <a:ext cx="7146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.org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3"/>
          <p:cNvSpPr txBox="1"/>
          <p:nvPr/>
        </p:nvSpPr>
        <p:spPr>
          <a:xfrm>
            <a:off x="6780882" y="3479311"/>
            <a:ext cx="7146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.org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3"/>
          <p:cNvSpPr/>
          <p:nvPr/>
        </p:nvSpPr>
        <p:spPr>
          <a:xfrm flipH="1">
            <a:off x="6493906" y="2281439"/>
            <a:ext cx="1278154" cy="4176888"/>
          </a:xfrm>
          <a:custGeom>
            <a:avLst/>
            <a:gdLst/>
            <a:ahLst/>
            <a:cxnLst/>
            <a:rect l="l" t="t" r="r" b="b"/>
            <a:pathLst>
              <a:path w="1278154" h="4176888" extrusionOk="0">
                <a:moveTo>
                  <a:pt x="1278154" y="4176888"/>
                </a:moveTo>
                <a:cubicBezTo>
                  <a:pt x="1275332" y="3826932"/>
                  <a:pt x="1272509" y="3556000"/>
                  <a:pt x="1266865" y="3036712"/>
                </a:cubicBezTo>
                <a:cubicBezTo>
                  <a:pt x="1261221" y="2517424"/>
                  <a:pt x="371279" y="2425230"/>
                  <a:pt x="160553" y="2009422"/>
                </a:cubicBezTo>
                <a:cubicBezTo>
                  <a:pt x="-50173" y="1593614"/>
                  <a:pt x="10034" y="987778"/>
                  <a:pt x="2509" y="541867"/>
                </a:cubicBezTo>
                <a:cubicBezTo>
                  <a:pt x="17562" y="-39511"/>
                  <a:pt x="2510" y="340548"/>
                  <a:pt x="13799" y="0"/>
                </a:cubicBezTo>
              </a:path>
            </a:pathLst>
          </a:custGeom>
          <a:noFill/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3"/>
          <p:cNvSpPr txBox="1"/>
          <p:nvPr/>
        </p:nvSpPr>
        <p:spPr>
          <a:xfrm>
            <a:off x="7819116" y="1601409"/>
            <a:ext cx="1911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dirty="0">
                <a:solidFill>
                  <a:schemeClr val="accent6"/>
                </a:solidFill>
              </a:rPr>
              <a:t>Security </a:t>
            </a:r>
            <a:r>
              <a:rPr lang="fr-FR" sz="1800" b="1" dirty="0" err="1">
                <a:solidFill>
                  <a:schemeClr val="accent6"/>
                </a:solidFill>
              </a:rPr>
              <a:t>level</a:t>
            </a:r>
            <a:r>
              <a:rPr lang="fr-FR" sz="1800" b="1" dirty="0">
                <a:solidFill>
                  <a:schemeClr val="accent6"/>
                </a:solidFill>
              </a:rPr>
              <a:t> 2</a:t>
            </a:r>
            <a:endParaRPr sz="1800" b="1" dirty="0">
              <a:solidFill>
                <a:schemeClr val="accent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accent6"/>
                </a:solidFill>
              </a:rPr>
              <a:t>No </a:t>
            </a:r>
            <a:r>
              <a:rPr lang="fr-FR" sz="1600" dirty="0" err="1">
                <a:solidFill>
                  <a:schemeClr val="accent6"/>
                </a:solidFill>
              </a:rPr>
              <a:t>personal</a:t>
            </a:r>
            <a:r>
              <a:rPr lang="fr-FR" sz="1600" dirty="0">
                <a:solidFill>
                  <a:schemeClr val="accent6"/>
                </a:solidFill>
              </a:rPr>
              <a:t> data</a:t>
            </a:r>
            <a:endParaRPr sz="1600" dirty="0">
              <a:solidFill>
                <a:schemeClr val="accent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 err="1">
                <a:solidFill>
                  <a:schemeClr val="accent6"/>
                </a:solidFill>
              </a:rPr>
              <a:t>censorship</a:t>
            </a:r>
            <a:r>
              <a:rPr lang="fr-FR" sz="1600" dirty="0">
                <a:solidFill>
                  <a:schemeClr val="accent6"/>
                </a:solidFill>
              </a:rPr>
              <a:t> </a:t>
            </a:r>
            <a:r>
              <a:rPr lang="fr-FR" sz="1600" dirty="0" err="1">
                <a:solidFill>
                  <a:schemeClr val="accent6"/>
                </a:solidFill>
              </a:rPr>
              <a:t>resistant</a:t>
            </a:r>
            <a:endParaRPr sz="1600" dirty="0">
              <a:solidFill>
                <a:schemeClr val="accent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accent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6"/>
              </a:solidFill>
            </a:endParaRPr>
          </a:p>
        </p:txBody>
      </p:sp>
      <p:sp>
        <p:nvSpPr>
          <p:cNvPr id="636" name="Google Shape;636;p23"/>
          <p:cNvSpPr txBox="1"/>
          <p:nvPr/>
        </p:nvSpPr>
        <p:spPr>
          <a:xfrm>
            <a:off x="2092050" y="705725"/>
            <a:ext cx="5421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>
                <a:solidFill>
                  <a:srgbClr val="7F7F7F"/>
                </a:solidFill>
              </a:rPr>
              <a:t>As long as the Internet works. Otherwise, switch to the </a:t>
            </a:r>
            <a:endParaRPr sz="1600">
              <a:solidFill>
                <a:srgbClr val="7F7F7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>
                <a:solidFill>
                  <a:srgbClr val="7F7F7F"/>
                </a:solidFill>
              </a:rPr>
              <a:t>walkie-talkie radio and meeting at a fixed time and point</a:t>
            </a:r>
            <a:endParaRPr sz="1600">
              <a:solidFill>
                <a:srgbClr val="7F7F7F"/>
              </a:solidFill>
            </a:endParaRPr>
          </a:p>
        </p:txBody>
      </p:sp>
      <p:sp>
        <p:nvSpPr>
          <p:cNvPr id="637" name="Google Shape;637;p23"/>
          <p:cNvSpPr txBox="1"/>
          <p:nvPr/>
        </p:nvSpPr>
        <p:spPr>
          <a:xfrm rot="5400000">
            <a:off x="-12419" y="5896895"/>
            <a:ext cx="227962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@ </a:t>
            </a:r>
            <a:r>
              <a:rPr lang="fr-F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SortieDeBanque  </a:t>
            </a:r>
            <a:br>
              <a:rPr lang="fr-F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@ </a:t>
            </a:r>
            <a:r>
              <a:rPr lang="fr-F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SortieElec   V1 2022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23" descr="Une image contenant intérieur, téléphone mobile&#10;&#10;Description générée automatiquemen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10">
            <a:alphaModFix/>
          </a:blip>
          <a:srcRect l="16796" r="28617"/>
          <a:stretch/>
        </p:blipFill>
        <p:spPr>
          <a:xfrm flipH="1">
            <a:off x="9261417" y="3579532"/>
            <a:ext cx="1383689" cy="307576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3"/>
          <p:cNvSpPr txBox="1"/>
          <p:nvPr/>
        </p:nvSpPr>
        <p:spPr>
          <a:xfrm>
            <a:off x="7801373" y="3344749"/>
            <a:ext cx="1966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b="1" dirty="0">
                <a:solidFill>
                  <a:srgbClr val="BF9000"/>
                </a:solidFill>
              </a:rPr>
              <a:t>Security </a:t>
            </a:r>
            <a:r>
              <a:rPr lang="fr-FR" sz="1700" b="1" dirty="0" err="1">
                <a:solidFill>
                  <a:srgbClr val="BF9000"/>
                </a:solidFill>
              </a:rPr>
              <a:t>level</a:t>
            </a:r>
            <a:r>
              <a:rPr lang="fr-FR" sz="1700" b="1" dirty="0">
                <a:solidFill>
                  <a:srgbClr val="BF9000"/>
                </a:solidFill>
              </a:rPr>
              <a:t> 1</a:t>
            </a:r>
            <a:endParaRPr sz="1700" b="1" dirty="0">
              <a:solidFill>
                <a:srgbClr val="BF9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BF9000"/>
                </a:solidFill>
              </a:rPr>
              <a:t>phone </a:t>
            </a:r>
            <a:r>
              <a:rPr lang="fr-FR" sz="1600" dirty="0" err="1">
                <a:solidFill>
                  <a:srgbClr val="BF9000"/>
                </a:solidFill>
              </a:rPr>
              <a:t>number</a:t>
            </a:r>
            <a:r>
              <a:rPr lang="fr-FR" sz="1600" dirty="0">
                <a:solidFill>
                  <a:srgbClr val="BF9000"/>
                </a:solidFill>
              </a:rPr>
              <a:t> </a:t>
            </a:r>
            <a:r>
              <a:rPr lang="fr-FR" sz="1600" dirty="0" err="1">
                <a:solidFill>
                  <a:srgbClr val="BF9000"/>
                </a:solidFill>
              </a:rPr>
              <a:t>still</a:t>
            </a:r>
            <a:r>
              <a:rPr lang="fr-FR" sz="1600" dirty="0">
                <a:solidFill>
                  <a:srgbClr val="BF9000"/>
                </a:solidFill>
              </a:rPr>
              <a:t> </a:t>
            </a:r>
            <a:r>
              <a:rPr lang="fr-FR" sz="1600" dirty="0" err="1">
                <a:solidFill>
                  <a:srgbClr val="BF9000"/>
                </a:solidFill>
              </a:rPr>
              <a:t>required</a:t>
            </a:r>
            <a:r>
              <a:rPr lang="fr-FR" sz="1600" dirty="0">
                <a:solidFill>
                  <a:srgbClr val="BF9000"/>
                </a:solidFill>
              </a:rPr>
              <a:t>, </a:t>
            </a:r>
            <a:r>
              <a:rPr lang="fr-FR" sz="1600" dirty="0" err="1">
                <a:solidFill>
                  <a:srgbClr val="BF9000"/>
                </a:solidFill>
              </a:rPr>
              <a:t>centralized</a:t>
            </a:r>
            <a:endParaRPr sz="1600" dirty="0">
              <a:solidFill>
                <a:srgbClr val="BF9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rgbClr val="BF9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BF9000"/>
              </a:solidFill>
            </a:endParaRPr>
          </a:p>
        </p:txBody>
      </p:sp>
      <p:sp>
        <p:nvSpPr>
          <p:cNvPr id="640" name="Google Shape;640;p23"/>
          <p:cNvSpPr txBox="1"/>
          <p:nvPr/>
        </p:nvSpPr>
        <p:spPr>
          <a:xfrm>
            <a:off x="7672467" y="5753157"/>
            <a:ext cx="18105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rgbClr val="262626"/>
                </a:solidFill>
              </a:rPr>
              <a:t>Walkie-talkie</a:t>
            </a:r>
            <a:endParaRPr sz="1800" dirty="0">
              <a:solidFill>
                <a:srgbClr val="26262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rgbClr val="262626"/>
                </a:solidFill>
              </a:rPr>
              <a:t>+ </a:t>
            </a:r>
            <a:r>
              <a:rPr lang="fr-FR" sz="1800" dirty="0" err="1">
                <a:solidFill>
                  <a:srgbClr val="262626"/>
                </a:solidFill>
              </a:rPr>
              <a:t>ext</a:t>
            </a:r>
            <a:r>
              <a:rPr lang="fr-FR" sz="1800" dirty="0">
                <a:solidFill>
                  <a:srgbClr val="262626"/>
                </a:solidFill>
              </a:rPr>
              <a:t>. </a:t>
            </a:r>
            <a:r>
              <a:rPr lang="fr-FR" sz="1800" dirty="0" err="1">
                <a:solidFill>
                  <a:srgbClr val="262626"/>
                </a:solidFill>
              </a:rPr>
              <a:t>battery</a:t>
            </a:r>
            <a:endParaRPr sz="1800" dirty="0">
              <a:solidFill>
                <a:srgbClr val="26262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dirty="0">
                <a:solidFill>
                  <a:srgbClr val="262626"/>
                </a:solidFill>
              </a:rPr>
              <a:t>for </a:t>
            </a:r>
            <a:r>
              <a:rPr lang="fr-FR" sz="1800" dirty="0" err="1">
                <a:solidFill>
                  <a:srgbClr val="262626"/>
                </a:solidFill>
              </a:rPr>
              <a:t>cuts</a:t>
            </a:r>
            <a:endParaRPr sz="20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4"/>
          <p:cNvSpPr txBox="1"/>
          <p:nvPr/>
        </p:nvSpPr>
        <p:spPr>
          <a:xfrm>
            <a:off x="704145" y="135128"/>
            <a:ext cx="8881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dk1"/>
                </a:solidFill>
              </a:rPr>
              <a:t>Store your keywords</a:t>
            </a:r>
            <a:r>
              <a:rPr lang="fr-FR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fr-FR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b="1">
                <a:solidFill>
                  <a:srgbClr val="C00000"/>
                </a:solidFill>
              </a:rPr>
              <a:t>⚠️ never communicate them! You are the only sovereign of your money.     </a:t>
            </a:r>
            <a:endParaRPr sz="1600" b="1">
              <a:solidFill>
                <a:srgbClr val="C00000"/>
              </a:solidFill>
            </a:endParaRPr>
          </a:p>
        </p:txBody>
      </p:sp>
      <p:sp>
        <p:nvSpPr>
          <p:cNvPr id="646" name="Google Shape;646;p24"/>
          <p:cNvSpPr txBox="1"/>
          <p:nvPr/>
        </p:nvSpPr>
        <p:spPr>
          <a:xfrm>
            <a:off x="9714206" y="273186"/>
            <a:ext cx="22014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>
                <a:solidFill>
                  <a:schemeClr val="dk1"/>
                </a:solidFill>
              </a:rPr>
              <a:t>Bitcoin: 12 words    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>
                <a:solidFill>
                  <a:schemeClr val="dk1"/>
                </a:solidFill>
              </a:rPr>
              <a:t>Monero : 25 words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</p:txBody>
      </p:sp>
      <p:sp>
        <p:nvSpPr>
          <p:cNvPr id="647" name="Google Shape;647;p24"/>
          <p:cNvSpPr txBox="1"/>
          <p:nvPr/>
        </p:nvSpPr>
        <p:spPr>
          <a:xfrm>
            <a:off x="9155285" y="1320386"/>
            <a:ext cx="319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mots-clés = "seedphrase"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4"/>
          <p:cNvSpPr txBox="1"/>
          <p:nvPr/>
        </p:nvSpPr>
        <p:spPr>
          <a:xfrm>
            <a:off x="953912" y="970613"/>
            <a:ext cx="809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i="1">
                <a:solidFill>
                  <a:schemeClr val="dk1"/>
                </a:solidFill>
              </a:rPr>
              <a:t>These keywords are automatically created for you when you create a new wallet on a sovereign app like Relai.app, BlueWallet.io, CakeWallet, etc.</a:t>
            </a:r>
            <a:endParaRPr i="1">
              <a:solidFill>
                <a:schemeClr val="dk1"/>
              </a:solidFill>
            </a:endParaRPr>
          </a:p>
        </p:txBody>
      </p:sp>
      <p:grpSp>
        <p:nvGrpSpPr>
          <p:cNvPr id="649" name="Google Shape;649;p24"/>
          <p:cNvGrpSpPr/>
          <p:nvPr/>
        </p:nvGrpSpPr>
        <p:grpSpPr>
          <a:xfrm>
            <a:off x="5734631" y="2674074"/>
            <a:ext cx="1244870" cy="2371399"/>
            <a:chOff x="5182948" y="3474307"/>
            <a:chExt cx="1359540" cy="2622133"/>
          </a:xfrm>
        </p:grpSpPr>
        <p:pic>
          <p:nvPicPr>
            <p:cNvPr id="650" name="Google Shape;650;p24" descr="Review: Coldcard’s BTC Hardware Wallet Is Air-Gapped for Added Security – Bitcoin Isle"/>
            <p:cNvPicPr preferRelativeResize="0"/>
            <p:nvPr/>
          </p:nvPicPr>
          <p:blipFill rotWithShape="1">
            <a:blip r:embed="rId3">
              <a:alphaModFix/>
            </a:blip>
            <a:srcRect l="7465" t="3736" r="4420" b="7098"/>
            <a:stretch/>
          </p:blipFill>
          <p:spPr>
            <a:xfrm>
              <a:off x="5212646" y="3474307"/>
              <a:ext cx="1259212" cy="2265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24" descr="Coldcard Bitcoin Hardware Wallets in India – Etherbit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82948" y="5752103"/>
              <a:ext cx="1359540" cy="3443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2" name="Google Shape;652;p24"/>
          <p:cNvGrpSpPr/>
          <p:nvPr/>
        </p:nvGrpSpPr>
        <p:grpSpPr>
          <a:xfrm>
            <a:off x="3993955" y="3058989"/>
            <a:ext cx="1303520" cy="2018409"/>
            <a:chOff x="4279121" y="3660036"/>
            <a:chExt cx="1423592" cy="2231822"/>
          </a:xfrm>
        </p:grpSpPr>
        <p:pic>
          <p:nvPicPr>
            <p:cNvPr id="653" name="Google Shape;653;p24" descr="TREZOR Wallet | KryptoBrothers"/>
            <p:cNvPicPr preferRelativeResize="0"/>
            <p:nvPr/>
          </p:nvPicPr>
          <p:blipFill rotWithShape="1">
            <a:blip r:embed="rId5">
              <a:alphaModFix/>
            </a:blip>
            <a:srcRect t="20262" b="21284"/>
            <a:stretch/>
          </p:blipFill>
          <p:spPr>
            <a:xfrm>
              <a:off x="4279121" y="5413764"/>
              <a:ext cx="1423592" cy="478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412064" y="3660036"/>
              <a:ext cx="1120518" cy="17694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24"/>
          <p:cNvSpPr txBox="1"/>
          <p:nvPr/>
        </p:nvSpPr>
        <p:spPr>
          <a:xfrm>
            <a:off x="881559" y="6386587"/>
            <a:ext cx="109135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>
                <a:solidFill>
                  <a:schemeClr val="dk1"/>
                </a:solidFill>
              </a:rPr>
              <a:t>Only</a:t>
            </a:r>
            <a:r>
              <a:rPr lang="fr-FR" sz="1800" dirty="0">
                <a:solidFill>
                  <a:schemeClr val="dk1"/>
                </a:solidFill>
              </a:rPr>
              <a:t> </a:t>
            </a:r>
            <a:r>
              <a:rPr lang="fr-FR" sz="1800" dirty="0" err="1">
                <a:solidFill>
                  <a:schemeClr val="dk1"/>
                </a:solidFill>
              </a:rPr>
              <a:t>your</a:t>
            </a:r>
            <a:r>
              <a:rPr lang="fr-FR" sz="1800" dirty="0">
                <a:solidFill>
                  <a:schemeClr val="dk1"/>
                </a:solidFill>
              </a:rPr>
              <a:t> Bitcoin or </a:t>
            </a:r>
            <a:r>
              <a:rPr lang="fr-FR" sz="1800" dirty="0" err="1">
                <a:solidFill>
                  <a:schemeClr val="dk1"/>
                </a:solidFill>
              </a:rPr>
              <a:t>Monero</a:t>
            </a:r>
            <a:r>
              <a:rPr lang="fr-FR" sz="1800" dirty="0">
                <a:solidFill>
                  <a:schemeClr val="dk1"/>
                </a:solidFill>
              </a:rPr>
              <a:t> </a:t>
            </a:r>
            <a:r>
              <a:rPr lang="fr-FR" sz="1800" b="1" dirty="0" err="1">
                <a:solidFill>
                  <a:schemeClr val="dk1"/>
                </a:solidFill>
              </a:rPr>
              <a:t>receiving</a:t>
            </a:r>
            <a:r>
              <a:rPr lang="fr-FR" sz="1800" b="1" dirty="0">
                <a:solidFill>
                  <a:schemeClr val="dk1"/>
                </a:solidFill>
              </a:rPr>
              <a:t> address</a:t>
            </a:r>
            <a:r>
              <a:rPr lang="fr-FR" sz="1800" dirty="0">
                <a:solidFill>
                  <a:schemeClr val="dk1"/>
                </a:solidFill>
              </a:rPr>
              <a:t> (</a:t>
            </a:r>
            <a:r>
              <a:rPr lang="fr-FR" sz="1800" dirty="0" err="1">
                <a:solidFill>
                  <a:schemeClr val="dk1"/>
                </a:solidFill>
              </a:rPr>
              <a:t>your</a:t>
            </a:r>
            <a:r>
              <a:rPr lang="fr-FR" sz="1800" dirty="0">
                <a:solidFill>
                  <a:schemeClr val="dk1"/>
                </a:solidFill>
              </a:rPr>
              <a:t> "IBAN") must </a:t>
            </a:r>
            <a:r>
              <a:rPr lang="fr-FR" sz="1800" dirty="0" err="1">
                <a:solidFill>
                  <a:schemeClr val="dk1"/>
                </a:solidFill>
              </a:rPr>
              <a:t>be</a:t>
            </a:r>
            <a:r>
              <a:rPr lang="fr-FR" sz="1800" dirty="0">
                <a:solidFill>
                  <a:schemeClr val="dk1"/>
                </a:solidFill>
              </a:rPr>
              <a:t> sent to </a:t>
            </a:r>
            <a:r>
              <a:rPr lang="fr-FR" sz="1800" dirty="0" err="1">
                <a:solidFill>
                  <a:schemeClr val="dk1"/>
                </a:solidFill>
              </a:rPr>
              <a:t>receive</a:t>
            </a:r>
            <a:r>
              <a:rPr lang="fr-FR" sz="1800" dirty="0">
                <a:solidFill>
                  <a:schemeClr val="dk1"/>
                </a:solidFill>
              </a:rPr>
              <a:t> money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" name="Google Shape;656;p24"/>
          <p:cNvGrpSpPr/>
          <p:nvPr/>
        </p:nvGrpSpPr>
        <p:grpSpPr>
          <a:xfrm>
            <a:off x="7416657" y="4742032"/>
            <a:ext cx="1228285" cy="285942"/>
            <a:chOff x="8119014" y="5572922"/>
            <a:chExt cx="1572498" cy="366074"/>
          </a:xfrm>
        </p:grpSpPr>
        <p:pic>
          <p:nvPicPr>
            <p:cNvPr id="657" name="Google Shape;657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64997" y="5577978"/>
              <a:ext cx="1365388" cy="36101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8" name="Google Shape;658;p24"/>
            <p:cNvCxnSpPr/>
            <p:nvPr/>
          </p:nvCxnSpPr>
          <p:spPr>
            <a:xfrm>
              <a:off x="8119014" y="5572922"/>
              <a:ext cx="1572498" cy="33957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59" name="Google Shape;659;p24"/>
          <p:cNvSpPr txBox="1"/>
          <p:nvPr/>
        </p:nvSpPr>
        <p:spPr>
          <a:xfrm>
            <a:off x="7016171" y="2773414"/>
            <a:ext cx="1876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Only complete open source! 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>
                <a:solidFill>
                  <a:schemeClr val="dk1"/>
                </a:solidFill>
              </a:rPr>
              <a:t>Rule #1: no private and potentially blocking intermediaries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0" name="Google Shape;660;p24"/>
          <p:cNvSpPr txBox="1"/>
          <p:nvPr/>
        </p:nvSpPr>
        <p:spPr>
          <a:xfrm>
            <a:off x="3681748" y="5061785"/>
            <a:ext cx="20573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BTC + Monero etc.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4"/>
          <p:cNvSpPr txBox="1"/>
          <p:nvPr/>
        </p:nvSpPr>
        <p:spPr>
          <a:xfrm>
            <a:off x="5490173" y="5040776"/>
            <a:ext cx="1772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BTC seulement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4"/>
          <p:cNvSpPr txBox="1"/>
          <p:nvPr/>
        </p:nvSpPr>
        <p:spPr>
          <a:xfrm>
            <a:off x="7097886" y="5085642"/>
            <a:ext cx="20573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Logiciel propriétaire pour mises à jour bloquantes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4"/>
          <p:cNvSpPr txBox="1"/>
          <p:nvPr/>
        </p:nvSpPr>
        <p:spPr>
          <a:xfrm rot="5400000">
            <a:off x="-825369" y="1189581"/>
            <a:ext cx="227962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@ </a:t>
            </a:r>
            <a:r>
              <a:rPr lang="fr-F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SortieDeBanque  - V1 2022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4"/>
          <p:cNvSpPr txBox="1"/>
          <p:nvPr/>
        </p:nvSpPr>
        <p:spPr>
          <a:xfrm>
            <a:off x="4384985" y="1981122"/>
            <a:ext cx="40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b="1">
                <a:solidFill>
                  <a:schemeClr val="dk1"/>
                </a:solidFill>
              </a:rPr>
              <a:t>For large amounts and occasional transfers: crypto hardware (~80€)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665" name="Google Shape;665;p24"/>
          <p:cNvSpPr txBox="1"/>
          <p:nvPr/>
        </p:nvSpPr>
        <p:spPr>
          <a:xfrm>
            <a:off x="509510" y="1970895"/>
            <a:ext cx="333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b="1">
                <a:solidFill>
                  <a:schemeClr val="dk1"/>
                </a:solidFill>
              </a:rPr>
              <a:t>For small amounts and frequent payments: mobile app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666" name="Google Shape;666;p24" descr="Cake Wallet - Cypher Mark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60485" y="4312858"/>
            <a:ext cx="577439" cy="57743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24"/>
          <p:cNvSpPr txBox="1"/>
          <p:nvPr/>
        </p:nvSpPr>
        <p:spPr>
          <a:xfrm>
            <a:off x="2129496" y="3043869"/>
            <a:ext cx="8000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Relai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4"/>
          <p:cNvSpPr txBox="1"/>
          <p:nvPr/>
        </p:nvSpPr>
        <p:spPr>
          <a:xfrm>
            <a:off x="2076901" y="4406142"/>
            <a:ext cx="16077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Cake Wallet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24" descr="Hardware wallet support Crypto Wallets - Yada Wallet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74528" y="3647625"/>
            <a:ext cx="577439" cy="57743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24"/>
          <p:cNvSpPr txBox="1"/>
          <p:nvPr/>
        </p:nvSpPr>
        <p:spPr>
          <a:xfrm>
            <a:off x="2092722" y="3720373"/>
            <a:ext cx="16077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Blue Wallet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4"/>
          <p:cNvSpPr txBox="1"/>
          <p:nvPr/>
        </p:nvSpPr>
        <p:spPr>
          <a:xfrm>
            <a:off x="8916213" y="1962464"/>
            <a:ext cx="343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</a:rPr>
              <a:t>Any amounts</a:t>
            </a: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800" b="1" u="sng">
                <a:solidFill>
                  <a:schemeClr val="dk1"/>
                </a:solidFill>
              </a:rPr>
              <a:t>maximum durability </a:t>
            </a: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4"/>
          <p:cNvSpPr txBox="1"/>
          <p:nvPr/>
        </p:nvSpPr>
        <p:spPr>
          <a:xfrm>
            <a:off x="2092721" y="5016103"/>
            <a:ext cx="16077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Exodus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p24" descr="En İyi Kripto Para Cüzdanı: Kripto Para Cüzdanı Seçenekleri"/>
          <p:cNvPicPr preferRelativeResize="0"/>
          <p:nvPr/>
        </p:nvPicPr>
        <p:blipFill rotWithShape="1">
          <a:blip r:embed="rId10">
            <a:alphaModFix/>
          </a:blip>
          <a:srcRect l="9799" t="-442" r="64286" b="10533"/>
          <a:stretch/>
        </p:blipFill>
        <p:spPr>
          <a:xfrm>
            <a:off x="1516316" y="5016103"/>
            <a:ext cx="643074" cy="44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74529" y="2927775"/>
            <a:ext cx="577439" cy="577439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675" name="Google Shape;675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6892" y="3029268"/>
            <a:ext cx="348348" cy="34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4"/>
          <p:cNvPicPr preferRelativeResize="0"/>
          <p:nvPr/>
        </p:nvPicPr>
        <p:blipFill rotWithShape="1">
          <a:blip r:embed="rId13">
            <a:alphaModFix amt="50000"/>
          </a:blip>
          <a:srcRect/>
          <a:stretch/>
        </p:blipFill>
        <p:spPr>
          <a:xfrm>
            <a:off x="948932" y="3839168"/>
            <a:ext cx="244454" cy="24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4"/>
          <p:cNvPicPr preferRelativeResize="0"/>
          <p:nvPr/>
        </p:nvPicPr>
        <p:blipFill rotWithShape="1">
          <a:blip r:embed="rId12">
            <a:alphaModFix amt="85000"/>
          </a:blip>
          <a:srcRect/>
          <a:stretch/>
        </p:blipFill>
        <p:spPr>
          <a:xfrm>
            <a:off x="682339" y="3762356"/>
            <a:ext cx="352215" cy="35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4"/>
          <p:cNvPicPr preferRelativeResize="0"/>
          <p:nvPr/>
        </p:nvPicPr>
        <p:blipFill rotWithShape="1">
          <a:blip r:embed="rId13">
            <a:alphaModFix amt="50000"/>
          </a:blip>
          <a:srcRect/>
          <a:stretch/>
        </p:blipFill>
        <p:spPr>
          <a:xfrm>
            <a:off x="948932" y="5147127"/>
            <a:ext cx="244454" cy="24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4"/>
          <p:cNvPicPr preferRelativeResize="0"/>
          <p:nvPr/>
        </p:nvPicPr>
        <p:blipFill rotWithShape="1">
          <a:blip r:embed="rId12">
            <a:alphaModFix amt="85000"/>
          </a:blip>
          <a:srcRect/>
          <a:stretch/>
        </p:blipFill>
        <p:spPr>
          <a:xfrm>
            <a:off x="682339" y="5070315"/>
            <a:ext cx="352215" cy="35221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4"/>
          <p:cNvSpPr txBox="1"/>
          <p:nvPr/>
        </p:nvSpPr>
        <p:spPr>
          <a:xfrm>
            <a:off x="611397" y="5414470"/>
            <a:ext cx="130292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 stablecoin</a:t>
            </a:r>
            <a:br>
              <a:rPr lang="fr-F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(USDC/USDT..)</a:t>
            </a:r>
            <a:endParaRPr sz="1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1" name="Google Shape;681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49887" y="258164"/>
            <a:ext cx="424719" cy="42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4" descr="Logo, logos, monero icon - Free download on Iconfinder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223136" y="753656"/>
            <a:ext cx="487972" cy="487972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24"/>
          <p:cNvSpPr txBox="1"/>
          <p:nvPr/>
        </p:nvSpPr>
        <p:spPr>
          <a:xfrm>
            <a:off x="645264" y="6153379"/>
            <a:ext cx="1150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i="1"/>
              <a:t>Take the time to write them down, as an estimated 20% of today's Bitcoin has been lost, especially when people thought it was "worthless".</a:t>
            </a:r>
            <a:endParaRPr i="1"/>
          </a:p>
        </p:txBody>
      </p:sp>
      <p:pic>
        <p:nvPicPr>
          <p:cNvPr id="684" name="Google Shape;684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2232" y="4433533"/>
            <a:ext cx="348348" cy="34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4" descr="Logo, logos, monero icon - Free download on Iconfinder"/>
          <p:cNvPicPr preferRelativeResize="0"/>
          <p:nvPr/>
        </p:nvPicPr>
        <p:blipFill rotWithShape="1">
          <a:blip r:embed="rId14">
            <a:alphaModFix amt="70000"/>
          </a:blip>
          <a:srcRect/>
          <a:stretch/>
        </p:blipFill>
        <p:spPr>
          <a:xfrm>
            <a:off x="971995" y="4399687"/>
            <a:ext cx="399741" cy="39974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4"/>
          <p:cNvSpPr txBox="1"/>
          <p:nvPr/>
        </p:nvSpPr>
        <p:spPr>
          <a:xfrm>
            <a:off x="9722473" y="510196"/>
            <a:ext cx="8873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i="1"/>
              <a:t>trackable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4"/>
          <p:cNvSpPr txBox="1"/>
          <p:nvPr/>
        </p:nvSpPr>
        <p:spPr>
          <a:xfrm>
            <a:off x="9722551" y="1046850"/>
            <a:ext cx="135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i="1"/>
              <a:t>not trackable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9614242" y="2560085"/>
            <a:ext cx="208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i="1">
                <a:solidFill>
                  <a:schemeClr val="dk1"/>
                </a:solidFill>
              </a:rPr>
              <a:t>Words written with pen, stamped or engraved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89" name="Google Shape;689;p24" descr="Metal Bitcoin Seed Storage Stress Test (Part II)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510403" y="3492221"/>
            <a:ext cx="2388513" cy="16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24"/>
          <p:cNvSpPr txBox="1"/>
          <p:nvPr/>
        </p:nvSpPr>
        <p:spPr>
          <a:xfrm>
            <a:off x="9321737" y="5194358"/>
            <a:ext cx="2765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i="1">
                <a:solidFill>
                  <a:schemeClr val="dk1"/>
                </a:solidFill>
              </a:rPr>
              <a:t>A partial copy can be given to a relative or a notary.</a:t>
            </a:r>
            <a:endParaRPr i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i="1">
                <a:solidFill>
                  <a:schemeClr val="dk1"/>
                </a:solidFill>
              </a:rPr>
              <a:t>To store, hide or bury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691" name="Google Shape;691;p24"/>
          <p:cNvSpPr txBox="1"/>
          <p:nvPr/>
        </p:nvSpPr>
        <p:spPr>
          <a:xfrm>
            <a:off x="3713572" y="5484081"/>
            <a:ext cx="3703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 err="1">
                <a:solidFill>
                  <a:schemeClr val="dk1"/>
                </a:solidFill>
              </a:rPr>
              <a:t>Multisignature</a:t>
            </a:r>
            <a:r>
              <a:rPr lang="fr-FR" sz="1600" dirty="0">
                <a:solidFill>
                  <a:schemeClr val="dk1"/>
                </a:solidFill>
              </a:rPr>
              <a:t> possible 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dirty="0">
                <a:solidFill>
                  <a:schemeClr val="dk1"/>
                </a:solidFill>
              </a:rPr>
              <a:t>(</a:t>
            </a:r>
            <a:r>
              <a:rPr lang="fr-FR" sz="1600" dirty="0" err="1">
                <a:solidFill>
                  <a:schemeClr val="dk1"/>
                </a:solidFill>
              </a:rPr>
              <a:t>multisig</a:t>
            </a:r>
            <a:r>
              <a:rPr lang="fr-FR" sz="1600" dirty="0">
                <a:solidFill>
                  <a:schemeClr val="dk1"/>
                </a:solidFill>
              </a:rPr>
              <a:t>)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692" name="Google Shape;692;p24"/>
          <p:cNvSpPr txBox="1"/>
          <p:nvPr/>
        </p:nvSpPr>
        <p:spPr>
          <a:xfrm>
            <a:off x="9223136" y="3161822"/>
            <a:ext cx="292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>
                <a:solidFill>
                  <a:schemeClr val="dk1"/>
                </a:solidFill>
              </a:rPr>
              <a:t>Paper or metal plate ! (~25€)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5"/>
          <p:cNvSpPr txBox="1">
            <a:spLocks noGrp="1"/>
          </p:cNvSpPr>
          <p:nvPr>
            <p:ph type="title"/>
          </p:nvPr>
        </p:nvSpPr>
        <p:spPr>
          <a:xfrm>
            <a:off x="479183" y="82763"/>
            <a:ext cx="11466689" cy="161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FR" sz="2320" b="1" dirty="0"/>
              <a:t>Simple solution - </a:t>
            </a:r>
            <a:r>
              <a:rPr lang="fr-FR" sz="2320" b="1" dirty="0" err="1"/>
              <a:t>Additional</a:t>
            </a:r>
            <a:r>
              <a:rPr lang="fr-FR" sz="2320" b="1" dirty="0"/>
              <a:t> partial copies: </a:t>
            </a:r>
            <a:endParaRPr sz="232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FR" sz="2320" dirty="0"/>
              <a:t>2 plates out of the 3 </a:t>
            </a:r>
            <a:r>
              <a:rPr lang="fr-FR" sz="2320" dirty="0" err="1"/>
              <a:t>given</a:t>
            </a:r>
            <a:r>
              <a:rPr lang="fr-FR" sz="2320" dirty="0"/>
              <a:t> to a relative or </a:t>
            </a:r>
            <a:r>
              <a:rPr lang="fr-FR" sz="2320" dirty="0" err="1"/>
              <a:t>hidden</a:t>
            </a:r>
            <a:r>
              <a:rPr lang="fr-FR" sz="2320" dirty="0"/>
              <a:t> are </a:t>
            </a:r>
            <a:r>
              <a:rPr lang="fr-FR" sz="2320" dirty="0" err="1"/>
              <a:t>enough</a:t>
            </a:r>
            <a:r>
              <a:rPr lang="fr-FR" sz="2320" dirty="0"/>
              <a:t> to </a:t>
            </a:r>
            <a:r>
              <a:rPr lang="fr-FR" sz="2320" dirty="0" err="1"/>
              <a:t>find</a:t>
            </a:r>
            <a:r>
              <a:rPr lang="fr-FR" sz="2320" dirty="0"/>
              <a:t> the </a:t>
            </a:r>
            <a:r>
              <a:rPr lang="fr-FR" sz="2320" dirty="0" err="1"/>
              <a:t>whole</a:t>
            </a:r>
            <a:r>
              <a:rPr lang="fr-FR" sz="2320" dirty="0"/>
              <a:t>.  </a:t>
            </a:r>
            <a:endParaRPr sz="2320" dirty="0"/>
          </a:p>
          <a:p>
            <a:pPr>
              <a:buSzPts val="990"/>
            </a:pPr>
            <a:br>
              <a:rPr lang="fr-FR" sz="2320" b="1" dirty="0"/>
            </a:br>
            <a:r>
              <a:rPr lang="fr-FR" sz="2000" b="1" dirty="0"/>
              <a:t>For Bitcoin </a:t>
            </a:r>
            <a:r>
              <a:rPr lang="fr-FR" sz="2000" b="1" dirty="0" err="1"/>
              <a:t>here</a:t>
            </a:r>
            <a:r>
              <a:rPr lang="fr-FR" sz="2000" b="1" dirty="0"/>
              <a:t> (12 keywords).  </a:t>
            </a:r>
            <a:r>
              <a:rPr lang="fr-FR" sz="2000" dirty="0" err="1"/>
              <a:t>It's</a:t>
            </a:r>
            <a:r>
              <a:rPr lang="fr-FR" sz="2000" dirty="0"/>
              <a:t> not best practice but for </a:t>
            </a:r>
            <a:r>
              <a:rPr lang="fr-FR" sz="2000" dirty="0" err="1"/>
              <a:t>low</a:t>
            </a:r>
            <a:r>
              <a:rPr lang="fr-FR" sz="2000" dirty="0"/>
              <a:t> </a:t>
            </a:r>
            <a:r>
              <a:rPr lang="fr-FR" sz="2000" dirty="0" err="1"/>
              <a:t>amounts</a:t>
            </a:r>
            <a:r>
              <a:rPr lang="fr-FR" sz="2000" dirty="0"/>
              <a:t> </a:t>
            </a:r>
            <a:r>
              <a:rPr lang="fr-FR" sz="2000" dirty="0" err="1"/>
              <a:t>it's</a:t>
            </a:r>
            <a:r>
              <a:rPr lang="fr-FR" sz="2000" dirty="0"/>
              <a:t> a compromise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resiliency</a:t>
            </a:r>
            <a:r>
              <a:rPr lang="fr-FR" sz="2000" dirty="0"/>
              <a:t> and </a:t>
            </a:r>
            <a:r>
              <a:rPr lang="fr-FR" sz="2000" dirty="0" err="1"/>
              <a:t>simplicity</a:t>
            </a:r>
            <a:r>
              <a:rPr lang="fr-FR" sz="2000" dirty="0"/>
              <a:t>. For important </a:t>
            </a:r>
            <a:r>
              <a:rPr lang="fr-FR" sz="2000" dirty="0" err="1"/>
              <a:t>amounts</a:t>
            </a:r>
            <a:r>
              <a:rPr lang="fr-FR" sz="2000" dirty="0"/>
              <a:t>, </a:t>
            </a:r>
            <a:r>
              <a:rPr lang="fr-FR" sz="2000" dirty="0" err="1"/>
              <a:t>consider</a:t>
            </a:r>
            <a:r>
              <a:rPr lang="fr-FR" sz="2000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a </a:t>
            </a:r>
            <a:r>
              <a:rPr lang="fr-FR" sz="2000" dirty="0" err="1"/>
              <a:t>multisig</a:t>
            </a:r>
            <a:r>
              <a:rPr lang="fr-FR" sz="2000" dirty="0"/>
              <a:t> technique</a:t>
            </a:r>
            <a:endParaRPr sz="2320" b="1" dirty="0"/>
          </a:p>
        </p:txBody>
      </p:sp>
      <p:graphicFrame>
        <p:nvGraphicFramePr>
          <p:cNvPr id="2" name="Tableau 4">
            <a:extLst>
              <a:ext uri="{FF2B5EF4-FFF2-40B4-BE49-F238E27FC236}">
                <a16:creationId xmlns:a16="http://schemas.microsoft.com/office/drawing/2014/main" id="{4043808D-2968-1556-EA2C-8D4FEB1FB6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6967"/>
              </p:ext>
            </p:extLst>
          </p:nvPr>
        </p:nvGraphicFramePr>
        <p:xfrm>
          <a:off x="4226225" y="1983671"/>
          <a:ext cx="2809470" cy="445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735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404735">
                  <a:extLst>
                    <a:ext uri="{9D8B030D-6E8A-4147-A177-3AD203B41FA5}">
                      <a16:colId xmlns:a16="http://schemas.microsoft.com/office/drawing/2014/main" val="317029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1.    </a:t>
                      </a:r>
                      <a:r>
                        <a:rPr lang="fr-FR" dirty="0" err="1"/>
                        <a:t>shark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2.    </a:t>
                      </a:r>
                      <a:r>
                        <a:rPr lang="fr-FR" dirty="0" err="1"/>
                        <a:t>camel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3.    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4.    cold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6.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9.    </a:t>
                      </a:r>
                      <a:r>
                        <a:rPr lang="fr-FR" dirty="0" err="1"/>
                        <a:t>never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10.  </a:t>
                      </a:r>
                      <a:r>
                        <a:rPr lang="fr-FR" dirty="0" err="1"/>
                        <a:t>turtle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11.  </a:t>
                      </a:r>
                      <a:r>
                        <a:rPr lang="fr-FR" dirty="0" err="1"/>
                        <a:t>before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12.  proof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</a:tbl>
          </a:graphicData>
        </a:graphic>
      </p:graphicFrame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33D9F24-DC00-63EB-AB1A-AAD12FD63A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127604"/>
              </p:ext>
            </p:extLst>
          </p:nvPr>
        </p:nvGraphicFramePr>
        <p:xfrm>
          <a:off x="894645" y="1983671"/>
          <a:ext cx="2809470" cy="445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735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404735">
                  <a:extLst>
                    <a:ext uri="{9D8B030D-6E8A-4147-A177-3AD203B41FA5}">
                      <a16:colId xmlns:a16="http://schemas.microsoft.com/office/drawing/2014/main" val="317029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1.    </a:t>
                      </a:r>
                      <a:r>
                        <a:rPr lang="fr-FR" dirty="0" err="1"/>
                        <a:t>shark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2.    </a:t>
                      </a:r>
                      <a:r>
                        <a:rPr lang="fr-FR" dirty="0" err="1"/>
                        <a:t>camel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3.    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4.    cold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5.    </a:t>
                      </a:r>
                      <a:r>
                        <a:rPr lang="fr-FR" dirty="0" err="1"/>
                        <a:t>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6.   </a:t>
                      </a:r>
                      <a:r>
                        <a:rPr lang="fr-FR" dirty="0" err="1"/>
                        <a:t>satisfy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7.    </a:t>
                      </a:r>
                      <a:r>
                        <a:rPr lang="fr-FR" dirty="0" err="1"/>
                        <a:t>gentle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8.    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10.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11.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12.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</a:tbl>
          </a:graphicData>
        </a:graphic>
      </p:graphicFrame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457E07E1-8C5D-BEF5-DBD0-D75762F53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307086"/>
              </p:ext>
            </p:extLst>
          </p:nvPr>
        </p:nvGraphicFramePr>
        <p:xfrm>
          <a:off x="7557805" y="1983671"/>
          <a:ext cx="2809470" cy="445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735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404735">
                  <a:extLst>
                    <a:ext uri="{9D8B030D-6E8A-4147-A177-3AD203B41FA5}">
                      <a16:colId xmlns:a16="http://schemas.microsoft.com/office/drawing/2014/main" val="317029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4.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5.    </a:t>
                      </a:r>
                      <a:r>
                        <a:rPr lang="fr-FR" dirty="0" err="1"/>
                        <a:t>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6.   </a:t>
                      </a:r>
                      <a:r>
                        <a:rPr lang="fr-FR" dirty="0" err="1"/>
                        <a:t>satisfy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7.    </a:t>
                      </a:r>
                      <a:r>
                        <a:rPr lang="fr-FR" dirty="0" err="1"/>
                        <a:t>gentle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8.    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9.    </a:t>
                      </a:r>
                      <a:r>
                        <a:rPr lang="fr-FR" dirty="0" err="1"/>
                        <a:t>never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10.  </a:t>
                      </a:r>
                      <a:r>
                        <a:rPr lang="fr-FR" dirty="0" err="1"/>
                        <a:t>turtle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11.  </a:t>
                      </a:r>
                      <a:r>
                        <a:rPr lang="fr-FR" dirty="0" err="1"/>
                        <a:t>before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12.  proof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</a:tbl>
          </a:graphicData>
        </a:graphic>
      </p:graphicFrame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3B99E09-0184-3F7D-EA02-C8A694E2B6B7}"/>
              </a:ext>
            </a:extLst>
          </p:cNvPr>
          <p:cNvSpPr/>
          <p:nvPr/>
        </p:nvSpPr>
        <p:spPr>
          <a:xfrm>
            <a:off x="733778" y="1859845"/>
            <a:ext cx="1727200" cy="31862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6E1D9E9-7F74-6C9D-598A-4147A2A52153}"/>
              </a:ext>
            </a:extLst>
          </p:cNvPr>
          <p:cNvSpPr/>
          <p:nvPr/>
        </p:nvSpPr>
        <p:spPr>
          <a:xfrm>
            <a:off x="4024489" y="4865512"/>
            <a:ext cx="1727200" cy="169897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2D2950-F1A8-75BE-8CBB-4E093E0ED06D}"/>
              </a:ext>
            </a:extLst>
          </p:cNvPr>
          <p:cNvSpPr/>
          <p:nvPr/>
        </p:nvSpPr>
        <p:spPr>
          <a:xfrm>
            <a:off x="4024489" y="1859845"/>
            <a:ext cx="1727200" cy="169897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6121CAC-556D-7651-14CF-808F4A727668}"/>
              </a:ext>
            </a:extLst>
          </p:cNvPr>
          <p:cNvSpPr/>
          <p:nvPr/>
        </p:nvSpPr>
        <p:spPr>
          <a:xfrm>
            <a:off x="7411156" y="3378201"/>
            <a:ext cx="1727200" cy="31862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26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10073482" y="4414334"/>
            <a:ext cx="244454" cy="24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6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10053963" y="2871223"/>
            <a:ext cx="244454" cy="244454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6"/>
          <p:cNvSpPr txBox="1"/>
          <p:nvPr/>
        </p:nvSpPr>
        <p:spPr>
          <a:xfrm>
            <a:off x="3347345" y="1878856"/>
            <a:ext cx="706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 err="1">
                <a:solidFill>
                  <a:schemeClr val="dk1"/>
                </a:solidFill>
              </a:rPr>
              <a:t>Buy</a:t>
            </a:r>
            <a:r>
              <a:rPr lang="fr-FR" sz="2000" dirty="0">
                <a:solidFill>
                  <a:schemeClr val="dk1"/>
                </a:solidFill>
              </a:rPr>
              <a:t> Bitcoin and/or </a:t>
            </a:r>
            <a:r>
              <a:rPr lang="fr-FR" sz="2000" dirty="0" err="1">
                <a:solidFill>
                  <a:schemeClr val="dk1"/>
                </a:solidFill>
              </a:rPr>
              <a:t>Monero</a:t>
            </a:r>
            <a:r>
              <a:rPr lang="fr-FR" sz="2000" dirty="0">
                <a:solidFill>
                  <a:schemeClr val="dk1"/>
                </a:solidFill>
              </a:rPr>
              <a:t> </a:t>
            </a:r>
            <a:r>
              <a:rPr lang="fr-FR" sz="2000" dirty="0" err="1">
                <a:solidFill>
                  <a:schemeClr val="dk1"/>
                </a:solidFill>
              </a:rPr>
              <a:t>anonymously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i="1" dirty="0">
                <a:solidFill>
                  <a:schemeClr val="dk1"/>
                </a:solidFill>
              </a:rPr>
              <a:t>AgoraDesk.com </a:t>
            </a:r>
            <a:r>
              <a:rPr lang="fr-FR" sz="2000" b="1" dirty="0">
                <a:solidFill>
                  <a:schemeClr val="dk1"/>
                </a:solidFill>
              </a:rPr>
              <a:t>(no-KYC)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712" name="Google Shape;712;p26"/>
          <p:cNvSpPr txBox="1"/>
          <p:nvPr/>
        </p:nvSpPr>
        <p:spPr>
          <a:xfrm>
            <a:off x="3344599" y="1077740"/>
            <a:ext cx="58701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 err="1">
                <a:solidFill>
                  <a:schemeClr val="dk1"/>
                </a:solidFill>
              </a:rPr>
              <a:t>Buy</a:t>
            </a:r>
            <a:r>
              <a:rPr lang="fr-FR" sz="2000" dirty="0">
                <a:solidFill>
                  <a:schemeClr val="dk1"/>
                </a:solidFill>
              </a:rPr>
              <a:t> Bitcoin (</a:t>
            </a:r>
            <a:r>
              <a:rPr lang="fr-FR" sz="2000" dirty="0" err="1">
                <a:solidFill>
                  <a:schemeClr val="dk1"/>
                </a:solidFill>
              </a:rPr>
              <a:t>only</a:t>
            </a:r>
            <a:r>
              <a:rPr lang="fr-FR" sz="2000" dirty="0">
                <a:solidFill>
                  <a:schemeClr val="dk1"/>
                </a:solidFill>
              </a:rPr>
              <a:t>) + store + </a:t>
            </a:r>
            <a:r>
              <a:rPr lang="fr-FR" sz="2000" dirty="0" err="1">
                <a:solidFill>
                  <a:schemeClr val="dk1"/>
                </a:solidFill>
              </a:rPr>
              <a:t>spend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i="1" dirty="0" err="1">
                <a:solidFill>
                  <a:schemeClr val="dk1"/>
                </a:solidFill>
              </a:rPr>
              <a:t>Relai.app</a:t>
            </a:r>
            <a:r>
              <a:rPr lang="fr-FR" sz="1800" i="1" dirty="0">
                <a:solidFill>
                  <a:schemeClr val="dk1"/>
                </a:solidFill>
              </a:rPr>
              <a:t> or Bity.com</a:t>
            </a:r>
            <a:endParaRPr sz="1800" i="1" dirty="0">
              <a:solidFill>
                <a:schemeClr val="dk1"/>
              </a:solidFill>
            </a:endParaRPr>
          </a:p>
        </p:txBody>
      </p:sp>
      <p:sp>
        <p:nvSpPr>
          <p:cNvPr id="713" name="Google Shape;713;p26"/>
          <p:cNvSpPr txBox="1"/>
          <p:nvPr/>
        </p:nvSpPr>
        <p:spPr>
          <a:xfrm>
            <a:off x="3343379" y="2664092"/>
            <a:ext cx="70647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>
                <a:solidFill>
                  <a:schemeClr val="dk1"/>
                </a:solidFill>
              </a:rPr>
              <a:t>Store Bitcoin + </a:t>
            </a:r>
            <a:r>
              <a:rPr lang="fr-FR" sz="2000" dirty="0" err="1">
                <a:solidFill>
                  <a:schemeClr val="dk1"/>
                </a:solidFill>
              </a:rPr>
              <a:t>spend</a:t>
            </a:r>
            <a:r>
              <a:rPr lang="fr-FR" sz="2000" dirty="0">
                <a:solidFill>
                  <a:schemeClr val="dk1"/>
                </a:solidFill>
              </a:rPr>
              <a:t> </a:t>
            </a:r>
            <a:r>
              <a:rPr lang="fr-FR" sz="2000" u="sng" dirty="0" err="1">
                <a:solidFill>
                  <a:schemeClr val="dk1"/>
                </a:solidFill>
              </a:rPr>
              <a:t>instantly</a:t>
            </a:r>
            <a:r>
              <a:rPr lang="fr-FR" sz="2000" dirty="0">
                <a:solidFill>
                  <a:schemeClr val="dk1"/>
                </a:solidFill>
              </a:rPr>
              <a:t> (Bitcoin Lightning)</a:t>
            </a:r>
            <a:endParaRPr lang="en-US"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i="1" dirty="0">
                <a:solidFill>
                  <a:schemeClr val="dk1"/>
                </a:solidFill>
              </a:rPr>
              <a:t>BlueWallet.io    </a:t>
            </a:r>
            <a:r>
              <a:rPr lang="en-US" sz="1600" b="1" dirty="0">
                <a:solidFill>
                  <a:schemeClr val="dk1"/>
                </a:solidFill>
              </a:rPr>
              <a:t>= Also for merchants! (Bitcoin)</a:t>
            </a:r>
            <a:endParaRPr lang="en-US" sz="2000" b="1" dirty="0">
              <a:solidFill>
                <a:schemeClr val="dk1"/>
              </a:solidFill>
            </a:endParaRPr>
          </a:p>
        </p:txBody>
      </p:sp>
      <p:sp>
        <p:nvSpPr>
          <p:cNvPr id="714" name="Google Shape;714;p26"/>
          <p:cNvSpPr txBox="1"/>
          <p:nvPr/>
        </p:nvSpPr>
        <p:spPr>
          <a:xfrm>
            <a:off x="3344599" y="3506759"/>
            <a:ext cx="6453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>
                <a:solidFill>
                  <a:schemeClr val="dk1"/>
                </a:solidFill>
              </a:rPr>
              <a:t>Store Bitcoin and/or </a:t>
            </a:r>
            <a:r>
              <a:rPr lang="fr-FR" sz="2000" dirty="0" err="1">
                <a:solidFill>
                  <a:schemeClr val="dk1"/>
                </a:solidFill>
              </a:rPr>
              <a:t>Monero</a:t>
            </a:r>
            <a:r>
              <a:rPr lang="fr-FR" sz="2000" dirty="0">
                <a:solidFill>
                  <a:schemeClr val="dk1"/>
                </a:solidFill>
              </a:rPr>
              <a:t> + </a:t>
            </a:r>
            <a:r>
              <a:rPr lang="fr-FR" sz="2000" dirty="0" err="1">
                <a:solidFill>
                  <a:schemeClr val="dk1"/>
                </a:solidFill>
              </a:rPr>
              <a:t>spend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i="1" dirty="0" err="1">
                <a:solidFill>
                  <a:schemeClr val="dk1"/>
                </a:solidFill>
              </a:rPr>
              <a:t>CakeWallet</a:t>
            </a:r>
            <a:r>
              <a:rPr lang="fr-FR" sz="1800" dirty="0">
                <a:solidFill>
                  <a:schemeClr val="dk1"/>
                </a:solidFill>
              </a:rPr>
              <a:t> </a:t>
            </a:r>
            <a:r>
              <a:rPr lang="fr-FR" sz="2000" dirty="0">
                <a:solidFill>
                  <a:schemeClr val="dk1"/>
                </a:solidFill>
              </a:rPr>
              <a:t>   </a:t>
            </a:r>
            <a:r>
              <a:rPr lang="fr-FR" sz="1600" b="1" dirty="0">
                <a:solidFill>
                  <a:schemeClr val="dk1"/>
                </a:solidFill>
              </a:rPr>
              <a:t>= </a:t>
            </a:r>
            <a:r>
              <a:rPr lang="fr-FR" sz="1600" b="1" dirty="0" err="1">
                <a:solidFill>
                  <a:schemeClr val="dk1"/>
                </a:solidFill>
              </a:rPr>
              <a:t>Also</a:t>
            </a:r>
            <a:r>
              <a:rPr lang="fr-FR" sz="1600" b="1" dirty="0">
                <a:solidFill>
                  <a:schemeClr val="dk1"/>
                </a:solidFill>
              </a:rPr>
              <a:t> for </a:t>
            </a:r>
            <a:r>
              <a:rPr lang="fr-FR" sz="1600" b="1" dirty="0" err="1">
                <a:solidFill>
                  <a:schemeClr val="dk1"/>
                </a:solidFill>
              </a:rPr>
              <a:t>merchants</a:t>
            </a:r>
            <a:r>
              <a:rPr lang="fr-FR" sz="1600" b="1" dirty="0">
                <a:solidFill>
                  <a:schemeClr val="dk1"/>
                </a:solidFill>
              </a:rPr>
              <a:t>! (</a:t>
            </a:r>
            <a:r>
              <a:rPr lang="fr-FR" sz="1600" b="1" dirty="0" err="1">
                <a:solidFill>
                  <a:schemeClr val="dk1"/>
                </a:solidFill>
              </a:rPr>
              <a:t>Monero</a:t>
            </a:r>
            <a:r>
              <a:rPr lang="fr-FR" sz="1600" b="1" dirty="0">
                <a:solidFill>
                  <a:schemeClr val="dk1"/>
                </a:solidFill>
              </a:rPr>
              <a:t>)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715" name="Google Shape;715;p26"/>
          <p:cNvSpPr txBox="1"/>
          <p:nvPr/>
        </p:nvSpPr>
        <p:spPr>
          <a:xfrm>
            <a:off x="3342889" y="4247417"/>
            <a:ext cx="6681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 err="1">
                <a:solidFill>
                  <a:schemeClr val="dk1"/>
                </a:solidFill>
              </a:rPr>
              <a:t>Spend</a:t>
            </a:r>
            <a:r>
              <a:rPr lang="fr-FR" sz="2000" dirty="0">
                <a:solidFill>
                  <a:schemeClr val="dk1"/>
                </a:solidFill>
              </a:rPr>
              <a:t> at Carrefour, Decathlon... </a:t>
            </a:r>
            <a:r>
              <a:rPr lang="fr-FR" sz="2000" dirty="0" err="1">
                <a:solidFill>
                  <a:schemeClr val="dk1"/>
                </a:solidFill>
              </a:rPr>
              <a:t>with</a:t>
            </a:r>
            <a:r>
              <a:rPr lang="fr-FR" sz="2000" dirty="0">
                <a:solidFill>
                  <a:schemeClr val="dk1"/>
                </a:solidFill>
              </a:rPr>
              <a:t> BTC gift </a:t>
            </a:r>
            <a:r>
              <a:rPr lang="fr-FR" sz="2000" dirty="0" err="1">
                <a:solidFill>
                  <a:schemeClr val="dk1"/>
                </a:solidFill>
              </a:rPr>
              <a:t>cards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i="1" dirty="0">
                <a:solidFill>
                  <a:schemeClr val="dk1"/>
                </a:solidFill>
              </a:rPr>
              <a:t>Bitrefill.com  </a:t>
            </a:r>
            <a:r>
              <a:rPr lang="fr-FR" sz="2000" dirty="0">
                <a:solidFill>
                  <a:schemeClr val="dk1"/>
                </a:solidFill>
              </a:rPr>
              <a:t>(for Europe, and </a:t>
            </a:r>
            <a:r>
              <a:rPr lang="fr-FR" sz="2000" dirty="0" err="1">
                <a:solidFill>
                  <a:schemeClr val="dk1"/>
                </a:solidFill>
              </a:rPr>
              <a:t>CakePay</a:t>
            </a:r>
            <a:r>
              <a:rPr lang="fr-FR" sz="2000" dirty="0">
                <a:solidFill>
                  <a:schemeClr val="dk1"/>
                </a:solidFill>
              </a:rPr>
              <a:t> for US)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16" name="Google Shape;716;p26"/>
          <p:cNvSpPr txBox="1"/>
          <p:nvPr/>
        </p:nvSpPr>
        <p:spPr>
          <a:xfrm>
            <a:off x="3342889" y="4945873"/>
            <a:ext cx="6360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 err="1">
                <a:solidFill>
                  <a:schemeClr val="dk1"/>
                </a:solidFill>
              </a:rPr>
              <a:t>Convert</a:t>
            </a:r>
            <a:r>
              <a:rPr lang="fr-FR" sz="2000" dirty="0">
                <a:solidFill>
                  <a:schemeClr val="dk1"/>
                </a:solidFill>
              </a:rPr>
              <a:t> </a:t>
            </a:r>
            <a:r>
              <a:rPr lang="fr-FR" sz="2000" dirty="0" err="1">
                <a:solidFill>
                  <a:schemeClr val="dk1"/>
                </a:solidFill>
              </a:rPr>
              <a:t>from</a:t>
            </a:r>
            <a:r>
              <a:rPr lang="fr-FR" sz="2000" dirty="0">
                <a:solidFill>
                  <a:schemeClr val="dk1"/>
                </a:solidFill>
              </a:rPr>
              <a:t> Bitcoin to </a:t>
            </a:r>
            <a:r>
              <a:rPr lang="fr-FR" sz="2000" dirty="0" err="1">
                <a:solidFill>
                  <a:schemeClr val="dk1"/>
                </a:solidFill>
              </a:rPr>
              <a:t>Monero</a:t>
            </a:r>
            <a:r>
              <a:rPr lang="fr-FR" sz="2000" dirty="0">
                <a:solidFill>
                  <a:schemeClr val="dk1"/>
                </a:solidFill>
              </a:rPr>
              <a:t> and back 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i="1" dirty="0" err="1">
                <a:solidFill>
                  <a:schemeClr val="dk1"/>
                </a:solidFill>
              </a:rPr>
              <a:t>Trocador.app</a:t>
            </a:r>
            <a:r>
              <a:rPr lang="fr-FR" sz="1800" i="1" dirty="0">
                <a:solidFill>
                  <a:schemeClr val="dk1"/>
                </a:solidFill>
              </a:rPr>
              <a:t> </a:t>
            </a:r>
            <a:r>
              <a:rPr lang="fr-FR" sz="2000" dirty="0">
                <a:solidFill>
                  <a:schemeClr val="dk1"/>
                </a:solidFill>
              </a:rPr>
              <a:t>(no-KYC)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17" name="Google Shape;717;p26"/>
          <p:cNvSpPr txBox="1"/>
          <p:nvPr/>
        </p:nvSpPr>
        <p:spPr>
          <a:xfrm>
            <a:off x="1331971" y="427346"/>
            <a:ext cx="58702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</a:rPr>
              <a:t>Mobile app or website</a:t>
            </a:r>
            <a:r>
              <a:rPr lang="fr-F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/>
          </a:p>
        </p:txBody>
      </p:sp>
      <p:sp>
        <p:nvSpPr>
          <p:cNvPr id="718" name="Google Shape;718;p26"/>
          <p:cNvSpPr txBox="1"/>
          <p:nvPr/>
        </p:nvSpPr>
        <p:spPr>
          <a:xfrm>
            <a:off x="7180483" y="5897770"/>
            <a:ext cx="265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b="1" dirty="0">
                <a:solidFill>
                  <a:schemeClr val="dk1"/>
                </a:solidFill>
              </a:rPr>
              <a:t>On F-</a:t>
            </a:r>
            <a:r>
              <a:rPr lang="fr-FR" sz="2000" b="1" dirty="0" err="1">
                <a:solidFill>
                  <a:schemeClr val="dk1"/>
                </a:solidFill>
              </a:rPr>
              <a:t>Droid</a:t>
            </a:r>
            <a:r>
              <a:rPr lang="fr-FR" sz="2000" b="1" dirty="0">
                <a:solidFill>
                  <a:schemeClr val="dk1"/>
                </a:solidFill>
              </a:rPr>
              <a:t> : </a:t>
            </a:r>
            <a:r>
              <a:rPr lang="fr-FR" sz="2000" dirty="0">
                <a:solidFill>
                  <a:schemeClr val="dk1"/>
                </a:solidFill>
              </a:rPr>
              <a:t>Ok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000" b="1" dirty="0">
                <a:solidFill>
                  <a:schemeClr val="dk1"/>
                </a:solidFill>
              </a:rPr>
              <a:t>On </a:t>
            </a:r>
            <a:r>
              <a:rPr lang="fr-FR" sz="2000" b="1" dirty="0" err="1">
                <a:solidFill>
                  <a:schemeClr val="dk1"/>
                </a:solidFill>
              </a:rPr>
              <a:t>GrapheneOS</a:t>
            </a:r>
            <a:r>
              <a:rPr lang="fr-FR" sz="2000" b="1" dirty="0">
                <a:solidFill>
                  <a:schemeClr val="dk1"/>
                </a:solidFill>
              </a:rPr>
              <a:t> : </a:t>
            </a:r>
            <a:r>
              <a:rPr lang="fr-FR" sz="2000" dirty="0">
                <a:solidFill>
                  <a:schemeClr val="dk1"/>
                </a:solidFill>
              </a:rPr>
              <a:t>?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19" name="Google Shape;719;p26"/>
          <p:cNvSpPr txBox="1"/>
          <p:nvPr/>
        </p:nvSpPr>
        <p:spPr>
          <a:xfrm>
            <a:off x="1330775" y="5861360"/>
            <a:ext cx="520237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b="1" dirty="0">
                <a:solidFill>
                  <a:schemeClr val="dk1"/>
                </a:solidFill>
              </a:rPr>
              <a:t>On PC: </a:t>
            </a:r>
            <a:r>
              <a:rPr lang="fr-FR" sz="2000" dirty="0">
                <a:solidFill>
                  <a:schemeClr val="dk1"/>
                </a:solidFill>
              </a:rPr>
              <a:t>Bitcoin </a:t>
            </a:r>
            <a:r>
              <a:rPr lang="fr-FR" sz="2000" dirty="0" err="1">
                <a:solidFill>
                  <a:schemeClr val="dk1"/>
                </a:solidFill>
              </a:rPr>
              <a:t>Core</a:t>
            </a:r>
            <a:r>
              <a:rPr lang="fr-FR" sz="2000" dirty="0">
                <a:solidFill>
                  <a:schemeClr val="dk1"/>
                </a:solidFill>
              </a:rPr>
              <a:t> (</a:t>
            </a:r>
            <a:r>
              <a:rPr lang="fr-FR" sz="2000" dirty="0" err="1">
                <a:solidFill>
                  <a:schemeClr val="dk1"/>
                </a:solidFill>
              </a:rPr>
              <a:t>node</a:t>
            </a:r>
            <a:r>
              <a:rPr lang="fr-FR" sz="2000" dirty="0">
                <a:solidFill>
                  <a:schemeClr val="dk1"/>
                </a:solidFill>
              </a:rPr>
              <a:t>)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>
                <a:solidFill>
                  <a:schemeClr val="dk1"/>
                </a:solidFill>
              </a:rPr>
              <a:t>  &amp; </a:t>
            </a:r>
            <a:r>
              <a:rPr lang="fr-FR" sz="2000" dirty="0" err="1">
                <a:solidFill>
                  <a:schemeClr val="dk1"/>
                </a:solidFill>
              </a:rPr>
              <a:t>Monero</a:t>
            </a:r>
            <a:r>
              <a:rPr lang="fr-FR" sz="2000" dirty="0">
                <a:solidFill>
                  <a:schemeClr val="dk1"/>
                </a:solidFill>
              </a:rPr>
              <a:t> GUI Wallet (</a:t>
            </a:r>
            <a:r>
              <a:rPr lang="fr-FR" sz="2000" dirty="0" err="1">
                <a:solidFill>
                  <a:schemeClr val="dk1"/>
                </a:solidFill>
              </a:rPr>
              <a:t>node</a:t>
            </a:r>
            <a:r>
              <a:rPr lang="fr-FR" sz="2000" dirty="0">
                <a:solidFill>
                  <a:schemeClr val="dk1"/>
                </a:solidFill>
              </a:rPr>
              <a:t> and </a:t>
            </a:r>
            <a:r>
              <a:rPr lang="fr-FR" sz="2000" dirty="0" err="1">
                <a:solidFill>
                  <a:schemeClr val="dk1"/>
                </a:solidFill>
              </a:rPr>
              <a:t>mining</a:t>
            </a:r>
            <a:r>
              <a:rPr lang="fr-FR" sz="2000" dirty="0">
                <a:solidFill>
                  <a:schemeClr val="dk1"/>
                </a:solidFill>
              </a:rPr>
              <a:t>) </a:t>
            </a:r>
            <a:endParaRPr sz="2000" b="1" dirty="0">
              <a:solidFill>
                <a:schemeClr val="dk1"/>
              </a:solidFill>
            </a:endParaRPr>
          </a:p>
        </p:txBody>
      </p:sp>
      <p:pic>
        <p:nvPicPr>
          <p:cNvPr id="720" name="Google Shape;72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7414" y="4332506"/>
            <a:ext cx="1206603" cy="4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607" y="5109862"/>
            <a:ext cx="1565002" cy="37453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26"/>
          <p:cNvSpPr txBox="1"/>
          <p:nvPr/>
        </p:nvSpPr>
        <p:spPr>
          <a:xfrm rot="-5400000">
            <a:off x="10078800" y="4768087"/>
            <a:ext cx="3086445" cy="54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fr-FR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@SortieDeBanque – 01/23 – 1.1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16453" y="2001221"/>
            <a:ext cx="307898" cy="30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6" descr="Emoji Phone Transparent Png - Transparent Background Mobile Logo Png ..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75626" y="330308"/>
            <a:ext cx="486481" cy="55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6"/>
          <p:cNvPicPr preferRelativeResize="0"/>
          <p:nvPr/>
        </p:nvPicPr>
        <p:blipFill rotWithShape="1">
          <a:blip r:embed="rId8">
            <a:alphaModFix/>
          </a:blip>
          <a:srcRect r="71513"/>
          <a:stretch/>
        </p:blipFill>
        <p:spPr>
          <a:xfrm>
            <a:off x="10132268" y="1994389"/>
            <a:ext cx="321006" cy="29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26" descr="Green Check Mark Logo Template Illustration Design. Vector EPS 10 ..."/>
          <p:cNvPicPr preferRelativeResize="0"/>
          <p:nvPr/>
        </p:nvPicPr>
        <p:blipFill rotWithShape="1">
          <a:blip r:embed="rId9">
            <a:alphaModFix/>
          </a:blip>
          <a:srcRect l="24893" t="20990" r="19547" b="22351"/>
          <a:stretch/>
        </p:blipFill>
        <p:spPr>
          <a:xfrm>
            <a:off x="10542094" y="2849043"/>
            <a:ext cx="199074" cy="203013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26"/>
          <p:cNvSpPr txBox="1"/>
          <p:nvPr/>
        </p:nvSpPr>
        <p:spPr>
          <a:xfrm>
            <a:off x="9444523" y="381251"/>
            <a:ext cx="13596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Bitcoin </a:t>
            </a:r>
            <a:b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Monero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16453" y="1215534"/>
            <a:ext cx="307898" cy="30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21526" y="2814272"/>
            <a:ext cx="307898" cy="30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27993" y="3649195"/>
            <a:ext cx="307898" cy="30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6"/>
          <p:cNvPicPr preferRelativeResize="0"/>
          <p:nvPr/>
        </p:nvPicPr>
        <p:blipFill rotWithShape="1">
          <a:blip r:embed="rId8">
            <a:alphaModFix/>
          </a:blip>
          <a:srcRect r="71513"/>
          <a:stretch/>
        </p:blipFill>
        <p:spPr>
          <a:xfrm>
            <a:off x="10143808" y="3642363"/>
            <a:ext cx="321006" cy="29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6" descr="Green Check Mark Logo Template Illustration Design. Vector EPS 10 ..."/>
          <p:cNvPicPr preferRelativeResize="0"/>
          <p:nvPr/>
        </p:nvPicPr>
        <p:blipFill rotWithShape="1">
          <a:blip r:embed="rId9">
            <a:alphaModFix/>
          </a:blip>
          <a:srcRect l="24893" t="20990" r="19547" b="22351"/>
          <a:stretch/>
        </p:blipFill>
        <p:spPr>
          <a:xfrm>
            <a:off x="10567229" y="3665377"/>
            <a:ext cx="199074" cy="20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35002" y="4355081"/>
            <a:ext cx="307898" cy="30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07696" y="5063541"/>
            <a:ext cx="307898" cy="30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6"/>
          <p:cNvPicPr preferRelativeResize="0"/>
          <p:nvPr/>
        </p:nvPicPr>
        <p:blipFill rotWithShape="1">
          <a:blip r:embed="rId8">
            <a:alphaModFix/>
          </a:blip>
          <a:srcRect r="71513"/>
          <a:stretch/>
        </p:blipFill>
        <p:spPr>
          <a:xfrm>
            <a:off x="10619317" y="5055043"/>
            <a:ext cx="321006" cy="2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26"/>
          <p:cNvSpPr/>
          <p:nvPr/>
        </p:nvSpPr>
        <p:spPr>
          <a:xfrm>
            <a:off x="10155600" y="5114279"/>
            <a:ext cx="399194" cy="180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AEABAB"/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6"/>
          <p:cNvSpPr/>
          <p:nvPr/>
        </p:nvSpPr>
        <p:spPr>
          <a:xfrm>
            <a:off x="843422" y="1109691"/>
            <a:ext cx="74003" cy="141189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6"/>
          <p:cNvSpPr/>
          <p:nvPr/>
        </p:nvSpPr>
        <p:spPr>
          <a:xfrm>
            <a:off x="849695" y="2687287"/>
            <a:ext cx="74003" cy="1411894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6"/>
          <p:cNvSpPr/>
          <p:nvPr/>
        </p:nvSpPr>
        <p:spPr>
          <a:xfrm>
            <a:off x="856673" y="4258886"/>
            <a:ext cx="74003" cy="6120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6"/>
          <p:cNvSpPr/>
          <p:nvPr/>
        </p:nvSpPr>
        <p:spPr>
          <a:xfrm>
            <a:off x="863566" y="5077897"/>
            <a:ext cx="74003" cy="46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98280" y="5684559"/>
            <a:ext cx="696185" cy="6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6"/>
          <p:cNvSpPr txBox="1"/>
          <p:nvPr/>
        </p:nvSpPr>
        <p:spPr>
          <a:xfrm>
            <a:off x="10767672" y="3525562"/>
            <a:ext cx="7780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endParaRPr sz="1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6"/>
          <p:cNvSpPr txBox="1"/>
          <p:nvPr/>
        </p:nvSpPr>
        <p:spPr>
          <a:xfrm>
            <a:off x="10746250" y="2697329"/>
            <a:ext cx="7780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endParaRPr sz="1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6"/>
          <p:cNvSpPr/>
          <p:nvPr/>
        </p:nvSpPr>
        <p:spPr>
          <a:xfrm>
            <a:off x="510615" y="1275675"/>
            <a:ext cx="249597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6"/>
          <p:cNvSpPr txBox="1"/>
          <p:nvPr/>
        </p:nvSpPr>
        <p:spPr>
          <a:xfrm>
            <a:off x="6094465" y="490528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000" b="1">
                <a:solidFill>
                  <a:schemeClr val="dk1"/>
                </a:solidFill>
              </a:rPr>
              <a:t>Simple and resilient!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746" name="Google Shape;746;p26" descr="Cake Wallet - Cypher Market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76264" y="3512058"/>
            <a:ext cx="577439" cy="577439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26"/>
          <p:cNvSpPr txBox="1"/>
          <p:nvPr/>
        </p:nvSpPr>
        <p:spPr>
          <a:xfrm>
            <a:off x="1916934" y="1262435"/>
            <a:ext cx="8000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Relai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6"/>
          <p:cNvSpPr txBox="1"/>
          <p:nvPr/>
        </p:nvSpPr>
        <p:spPr>
          <a:xfrm>
            <a:off x="1799916" y="3618594"/>
            <a:ext cx="16077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Cake Wallet</a:t>
            </a:r>
            <a:endParaRPr sz="1800" b="1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p26" descr="Hardware wallet support Crypto Wallets - Yada Wallets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70009" y="2741640"/>
            <a:ext cx="577439" cy="57743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6"/>
          <p:cNvSpPr txBox="1"/>
          <p:nvPr/>
        </p:nvSpPr>
        <p:spPr>
          <a:xfrm>
            <a:off x="1848446" y="2854075"/>
            <a:ext cx="16077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Blue Wallet</a:t>
            </a:r>
            <a:endParaRPr sz="1800" b="1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94160" y="1159006"/>
            <a:ext cx="577439" cy="577439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752" name="Google Shape;752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90601" y="1943910"/>
            <a:ext cx="558618" cy="56388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753" name="Google Shape;753;p26"/>
          <p:cNvSpPr txBox="1"/>
          <p:nvPr/>
        </p:nvSpPr>
        <p:spPr>
          <a:xfrm>
            <a:off x="1869053" y="2052693"/>
            <a:ext cx="14396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AgoraDesk</a:t>
            </a:r>
            <a:endParaRPr sz="1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26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10657593" y="5984850"/>
            <a:ext cx="244454" cy="244454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26"/>
          <p:cNvSpPr txBox="1"/>
          <p:nvPr/>
        </p:nvSpPr>
        <p:spPr>
          <a:xfrm>
            <a:off x="9784322" y="5837225"/>
            <a:ext cx="109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Lightning Network </a:t>
            </a:r>
            <a:br>
              <a:rPr lang="fr-FR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= instant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7"/>
          <p:cNvSpPr/>
          <p:nvPr/>
        </p:nvSpPr>
        <p:spPr>
          <a:xfrm>
            <a:off x="2186606" y="723984"/>
            <a:ext cx="8388629" cy="5565913"/>
          </a:xfrm>
          <a:prstGeom prst="roundRect">
            <a:avLst>
              <a:gd name="adj" fmla="val 12995"/>
            </a:avLst>
          </a:prstGeom>
          <a:solidFill>
            <a:srgbClr val="2F5496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"/>
          <p:cNvSpPr txBox="1"/>
          <p:nvPr/>
        </p:nvSpPr>
        <p:spPr>
          <a:xfrm>
            <a:off x="2703443" y="1086038"/>
            <a:ext cx="74874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>
                <a:solidFill>
                  <a:schemeClr val="lt1"/>
                </a:solidFill>
              </a:rPr>
              <a:t>Rule</a:t>
            </a:r>
            <a:r>
              <a:rPr lang="fr-F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n°1 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lt1"/>
                </a:solidFill>
              </a:rPr>
              <a:t>From purchase to storage, never leave your Bitcoin keywords stored on a medium controlled by a private company!</a:t>
            </a:r>
            <a:r>
              <a:rPr lang="fr-F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27"/>
          <p:cNvSpPr txBox="1"/>
          <p:nvPr/>
        </p:nvSpPr>
        <p:spPr>
          <a:xfrm>
            <a:off x="3909394" y="5795462"/>
            <a:ext cx="609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i="1" dirty="0">
                <a:solidFill>
                  <a:schemeClr val="lt1"/>
                </a:solidFill>
              </a:rPr>
              <a:t>Citizen </a:t>
            </a:r>
            <a:r>
              <a:rPr lang="fr-FR" sz="1600" i="1" dirty="0" err="1">
                <a:solidFill>
                  <a:schemeClr val="lt1"/>
                </a:solidFill>
              </a:rPr>
              <a:t>resilience</a:t>
            </a:r>
            <a:r>
              <a:rPr lang="fr-FR" sz="1600" i="1" dirty="0">
                <a:solidFill>
                  <a:schemeClr val="lt1"/>
                </a:solidFill>
              </a:rPr>
              <a:t> - anti-WEF - @SortieDeBanque Nov.22</a:t>
            </a:r>
            <a:endParaRPr sz="1600" i="1" dirty="0">
              <a:solidFill>
                <a:schemeClr val="lt1"/>
              </a:solidFill>
            </a:endParaRPr>
          </a:p>
        </p:txBody>
      </p:sp>
      <p:sp>
        <p:nvSpPr>
          <p:cNvPr id="763" name="Google Shape;763;p27"/>
          <p:cNvSpPr txBox="1"/>
          <p:nvPr/>
        </p:nvSpPr>
        <p:spPr>
          <a:xfrm>
            <a:off x="2558605" y="3939628"/>
            <a:ext cx="57996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chemeClr val="lt1"/>
                </a:solidFill>
              </a:rPr>
              <a:t>- </a:t>
            </a:r>
            <a:r>
              <a:rPr lang="fr-FR" sz="1800" dirty="0" err="1">
                <a:solidFill>
                  <a:schemeClr val="lt1"/>
                </a:solidFill>
              </a:rPr>
              <a:t>Own</a:t>
            </a:r>
            <a:r>
              <a:rPr lang="fr-FR" sz="1800" dirty="0">
                <a:solidFill>
                  <a:schemeClr val="lt1"/>
                </a:solidFill>
              </a:rPr>
              <a:t> </a:t>
            </a:r>
            <a:r>
              <a:rPr lang="fr-FR" sz="1800" dirty="0" err="1">
                <a:solidFill>
                  <a:schemeClr val="lt1"/>
                </a:solidFill>
              </a:rPr>
              <a:t>your</a:t>
            </a:r>
            <a:r>
              <a:rPr lang="fr-FR" sz="1800" dirty="0">
                <a:solidFill>
                  <a:schemeClr val="lt1"/>
                </a:solidFill>
              </a:rPr>
              <a:t> 12 or 25 original keywords</a:t>
            </a: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 err="1">
                <a:solidFill>
                  <a:schemeClr val="lt1"/>
                </a:solidFill>
              </a:rPr>
              <a:t>Prefer</a:t>
            </a:r>
            <a:r>
              <a:rPr lang="fr-FR" sz="1800" dirty="0">
                <a:solidFill>
                  <a:schemeClr val="lt1"/>
                </a:solidFill>
              </a:rPr>
              <a:t> an open source </a:t>
            </a:r>
            <a:r>
              <a:rPr lang="fr-FR" sz="1800" dirty="0" err="1">
                <a:solidFill>
                  <a:schemeClr val="lt1"/>
                </a:solidFill>
              </a:rPr>
              <a:t>storage</a:t>
            </a:r>
            <a:r>
              <a:rPr lang="fr-FR" sz="1800" dirty="0">
                <a:solidFill>
                  <a:schemeClr val="lt1"/>
                </a:solidFill>
              </a:rPr>
              <a:t> key or + simple :</a:t>
            </a: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dirty="0">
                <a:solidFill>
                  <a:schemeClr val="lt1"/>
                </a:solidFill>
              </a:rPr>
              <a:t>- </a:t>
            </a:r>
            <a:r>
              <a:rPr lang="fr-FR" sz="1800" dirty="0" err="1">
                <a:solidFill>
                  <a:schemeClr val="lt1"/>
                </a:solidFill>
              </a:rPr>
              <a:t>written</a:t>
            </a:r>
            <a:r>
              <a:rPr lang="fr-FR" sz="1800" dirty="0">
                <a:solidFill>
                  <a:schemeClr val="lt1"/>
                </a:solidFill>
              </a:rPr>
              <a:t> on </a:t>
            </a:r>
            <a:r>
              <a:rPr lang="fr-FR" sz="1800" dirty="0" err="1">
                <a:solidFill>
                  <a:schemeClr val="lt1"/>
                </a:solidFill>
              </a:rPr>
              <a:t>paper</a:t>
            </a:r>
            <a:r>
              <a:rPr lang="fr-FR" sz="1800" dirty="0">
                <a:solidFill>
                  <a:schemeClr val="lt1"/>
                </a:solidFill>
              </a:rPr>
              <a:t>/</a:t>
            </a:r>
            <a:r>
              <a:rPr lang="fr-FR" sz="1800" dirty="0" err="1">
                <a:solidFill>
                  <a:schemeClr val="lt1"/>
                </a:solidFill>
              </a:rPr>
              <a:t>metal</a:t>
            </a:r>
            <a:r>
              <a:rPr lang="fr-FR" sz="1800" dirty="0">
                <a:solidFill>
                  <a:schemeClr val="lt1"/>
                </a:solidFill>
              </a:rPr>
              <a:t>!</a:t>
            </a:r>
            <a:br>
              <a:rPr lang="fr-FR" sz="1800" dirty="0">
                <a:solidFill>
                  <a:schemeClr val="lt1"/>
                </a:solidFill>
              </a:rPr>
            </a:br>
            <a:r>
              <a:rPr lang="fr-FR" sz="1800" dirty="0">
                <a:solidFill>
                  <a:schemeClr val="lt1"/>
                </a:solidFill>
              </a:rPr>
              <a:t>- </a:t>
            </a:r>
            <a:r>
              <a:rPr lang="fr-FR" sz="1800" dirty="0" err="1">
                <a:solidFill>
                  <a:schemeClr val="lt1"/>
                </a:solidFill>
              </a:rPr>
              <a:t>Avoid</a:t>
            </a:r>
            <a:r>
              <a:rPr lang="fr-FR" sz="1800" dirty="0">
                <a:solidFill>
                  <a:schemeClr val="lt1"/>
                </a:solidFill>
              </a:rPr>
              <a:t> </a:t>
            </a:r>
            <a:r>
              <a:rPr lang="fr-FR" sz="1800" dirty="0" err="1">
                <a:solidFill>
                  <a:schemeClr val="lt1"/>
                </a:solidFill>
              </a:rPr>
              <a:t>Ledger</a:t>
            </a:r>
            <a:r>
              <a:rPr lang="fr-FR" sz="1800" dirty="0">
                <a:solidFill>
                  <a:schemeClr val="lt1"/>
                </a:solidFill>
              </a:rPr>
              <a:t> as possible (</a:t>
            </a:r>
            <a:r>
              <a:rPr lang="fr-FR" sz="1800" dirty="0" err="1">
                <a:solidFill>
                  <a:schemeClr val="lt1"/>
                </a:solidFill>
              </a:rPr>
              <a:t>prefer</a:t>
            </a:r>
            <a:r>
              <a:rPr lang="fr-FR" sz="1800" dirty="0">
                <a:solidFill>
                  <a:schemeClr val="lt1"/>
                </a:solidFill>
              </a:rPr>
              <a:t> </a:t>
            </a:r>
            <a:r>
              <a:rPr lang="fr-FR" sz="1800" dirty="0" err="1">
                <a:solidFill>
                  <a:schemeClr val="lt1"/>
                </a:solidFill>
              </a:rPr>
              <a:t>Trezor</a:t>
            </a:r>
            <a:r>
              <a:rPr lang="fr-FR" sz="1800" dirty="0">
                <a:solidFill>
                  <a:schemeClr val="lt1"/>
                </a:solidFill>
              </a:rPr>
              <a:t> or </a:t>
            </a:r>
            <a:r>
              <a:rPr lang="fr-FR" sz="1800" dirty="0" err="1">
                <a:solidFill>
                  <a:schemeClr val="lt1"/>
                </a:solidFill>
              </a:rPr>
              <a:t>ColdCard</a:t>
            </a:r>
            <a:r>
              <a:rPr lang="fr-FR" sz="1800" dirty="0">
                <a:solidFill>
                  <a:schemeClr val="lt1"/>
                </a:solidFill>
              </a:rPr>
              <a:t> wallet or BitBox02)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764" name="Google Shape;764;p27" descr="Binance Logo – PNG e Vetor – Download d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3177" y="4686595"/>
            <a:ext cx="1696278" cy="34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3632" y="4202662"/>
            <a:ext cx="1001106" cy="36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2940" y="5193915"/>
            <a:ext cx="1365388" cy="3610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27"/>
          <p:cNvCxnSpPr/>
          <p:nvPr/>
        </p:nvCxnSpPr>
        <p:spPr>
          <a:xfrm>
            <a:off x="8792984" y="4160636"/>
            <a:ext cx="1360216" cy="358331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8" name="Google Shape;768;p27"/>
          <p:cNvCxnSpPr/>
          <p:nvPr/>
        </p:nvCxnSpPr>
        <p:spPr>
          <a:xfrm>
            <a:off x="8503175" y="4701842"/>
            <a:ext cx="1788680" cy="324781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9" name="Google Shape;769;p27"/>
          <p:cNvCxnSpPr/>
          <p:nvPr/>
        </p:nvCxnSpPr>
        <p:spPr>
          <a:xfrm>
            <a:off x="8626957" y="5188859"/>
            <a:ext cx="1572498" cy="33957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D1FF1-E65F-101C-F081-8315FD4A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189" y="398109"/>
            <a:ext cx="3582685" cy="2666826"/>
          </a:xfrm>
        </p:spPr>
        <p:txBody>
          <a:bodyPr>
            <a:noAutofit/>
          </a:bodyPr>
          <a:lstStyle/>
          <a:p>
            <a:pPr algn="ctr"/>
            <a:r>
              <a:rPr lang="fr-FR" sz="2800" dirty="0"/>
              <a:t>Do </a:t>
            </a:r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need</a:t>
            </a:r>
            <a:r>
              <a:rPr lang="fr-FR" sz="2800" dirty="0"/>
              <a:t> to </a:t>
            </a:r>
            <a:r>
              <a:rPr lang="fr-FR" sz="2800" dirty="0" err="1"/>
              <a:t>draw</a:t>
            </a:r>
            <a:r>
              <a:rPr lang="fr-FR" sz="2800" dirty="0"/>
              <a:t> a </a:t>
            </a:r>
            <a:r>
              <a:rPr lang="fr-FR" sz="2800" dirty="0" err="1"/>
              <a:t>picture</a:t>
            </a:r>
            <a:r>
              <a:rPr lang="fr-FR" sz="2800" dirty="0"/>
              <a:t> ? </a:t>
            </a:r>
            <a:br>
              <a:rPr lang="fr-FR" sz="3200" dirty="0"/>
            </a:br>
            <a:br>
              <a:rPr lang="fr-FR" sz="3200" dirty="0"/>
            </a:br>
            <a:r>
              <a:rPr lang="fr-FR" sz="2000" b="1" dirty="0" err="1">
                <a:solidFill>
                  <a:srgbClr val="C00000"/>
                </a:solidFill>
              </a:rPr>
              <a:t>Economic</a:t>
            </a:r>
            <a:r>
              <a:rPr lang="fr-FR" sz="2000" b="1" dirty="0">
                <a:solidFill>
                  <a:srgbClr val="C00000"/>
                </a:solidFill>
              </a:rPr>
              <a:t> situation of France (&amp; </a:t>
            </a:r>
            <a:r>
              <a:rPr lang="fr-FR" sz="2000" b="1" dirty="0" err="1">
                <a:solidFill>
                  <a:srgbClr val="C00000"/>
                </a:solidFill>
              </a:rPr>
              <a:t>others</a:t>
            </a:r>
            <a:r>
              <a:rPr lang="fr-FR" sz="2000" b="1" dirty="0">
                <a:solidFill>
                  <a:srgbClr val="C00000"/>
                </a:solidFill>
              </a:rPr>
              <a:t>)</a:t>
            </a:r>
            <a:br>
              <a:rPr lang="fr-FR" sz="2400" dirty="0"/>
            </a:br>
            <a:r>
              <a:rPr lang="fr-FR" sz="2000" dirty="0" err="1"/>
              <a:t>Oct</a:t>
            </a:r>
            <a:r>
              <a:rPr lang="fr-FR" sz="2000" dirty="0"/>
              <a:t> 2022</a:t>
            </a:r>
            <a:endParaRPr lang="en-US" sz="32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94930A3-D9B3-4CB3-2671-94A7FB102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4" b="5903"/>
          <a:stretch/>
        </p:blipFill>
        <p:spPr>
          <a:xfrm>
            <a:off x="5410397" y="3064935"/>
            <a:ext cx="3197937" cy="352213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1653156-AD4E-744D-4E69-0E04875DC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 b="7500"/>
          <a:stretch/>
        </p:blipFill>
        <p:spPr>
          <a:xfrm>
            <a:off x="8608334" y="2988735"/>
            <a:ext cx="2676205" cy="35842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63E2DFD-FB86-0396-F188-17361C98A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972" y="121357"/>
            <a:ext cx="4200261" cy="2867378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C0F008EB-82A8-6D7F-54EB-CB61F294937E}"/>
              </a:ext>
            </a:extLst>
          </p:cNvPr>
          <p:cNvSpPr txBox="1">
            <a:spLocks/>
          </p:cNvSpPr>
          <p:nvPr/>
        </p:nvSpPr>
        <p:spPr>
          <a:xfrm rot="16200000">
            <a:off x="9709873" y="1165948"/>
            <a:ext cx="2951947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@SortieDeBanque  – 2022 – v1.7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CECCC6-AB14-17F0-17DD-0DC46C0158E7}"/>
              </a:ext>
            </a:extLst>
          </p:cNvPr>
          <p:cNvSpPr txBox="1"/>
          <p:nvPr/>
        </p:nvSpPr>
        <p:spPr>
          <a:xfrm>
            <a:off x="5351598" y="403667"/>
            <a:ext cx="15352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 err="1">
                <a:solidFill>
                  <a:schemeClr val="accent2">
                    <a:lumMod val="50000"/>
                  </a:schemeClr>
                </a:solidFill>
              </a:rPr>
              <a:t>Econ</a:t>
            </a:r>
            <a:r>
              <a:rPr lang="fr-FR" sz="1800" b="1" dirty="0">
                <a:solidFill>
                  <a:schemeClr val="accent2">
                    <a:lumMod val="50000"/>
                  </a:schemeClr>
                </a:solidFill>
              </a:rPr>
              <a:t>. situation of France</a:t>
            </a:r>
            <a:br>
              <a:rPr lang="fr-FR" sz="1800" b="1" dirty="0">
                <a:solidFill>
                  <a:srgbClr val="C00000"/>
                </a:solidFill>
              </a:rPr>
            </a:br>
            <a:r>
              <a:rPr lang="fr-FR" sz="1800" dirty="0" err="1"/>
              <a:t>Oct</a:t>
            </a:r>
            <a:r>
              <a:rPr lang="fr-FR" sz="1800" dirty="0"/>
              <a:t> 2022</a:t>
            </a:r>
          </a:p>
          <a:p>
            <a:pPr algn="ctr"/>
            <a:endParaRPr lang="fr-FR" dirty="0"/>
          </a:p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Austerity is coming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 get out of the banks!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75FE1E-98B5-C9B4-7E58-BCA36B5DEF39}"/>
              </a:ext>
            </a:extLst>
          </p:cNvPr>
          <p:cNvSpPr txBox="1"/>
          <p:nvPr/>
        </p:nvSpPr>
        <p:spPr>
          <a:xfrm>
            <a:off x="441969" y="3429000"/>
            <a:ext cx="481312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C00000"/>
                </a:solidFill>
              </a:rPr>
              <a:t> Risques probables :</a:t>
            </a:r>
            <a:br>
              <a:rPr lang="fr-FR" sz="1800" dirty="0"/>
            </a:br>
            <a:r>
              <a:rPr lang="fr-FR" sz="1800" dirty="0"/>
              <a:t>- </a:t>
            </a:r>
            <a:r>
              <a:rPr lang="fr-FR" sz="1800" u="sng" dirty="0" err="1"/>
              <a:t>austerity</a:t>
            </a:r>
            <a:r>
              <a:rPr lang="fr-FR" sz="1800" dirty="0"/>
              <a:t> as in </a:t>
            </a:r>
            <a:r>
              <a:rPr lang="fr-FR" sz="1800" dirty="0" err="1"/>
              <a:t>Greece</a:t>
            </a:r>
            <a:r>
              <a:rPr lang="fr-FR" sz="1800" dirty="0"/>
              <a:t> in 2010 </a:t>
            </a:r>
            <a:r>
              <a:rPr lang="fr-FR" sz="1800" dirty="0" err="1"/>
              <a:t>following</a:t>
            </a:r>
            <a:r>
              <a:rPr lang="fr-FR" sz="1800" dirty="0"/>
              <a:t> the </a:t>
            </a:r>
            <a:r>
              <a:rPr lang="fr-FR" sz="1800" dirty="0" err="1"/>
              <a:t>idiocies</a:t>
            </a:r>
            <a:r>
              <a:rPr lang="fr-FR" sz="1800" dirty="0"/>
              <a:t> of JP Morgan (</a:t>
            </a:r>
            <a:r>
              <a:rPr lang="fr-FR" sz="1800" dirty="0" err="1"/>
              <a:t>debt</a:t>
            </a:r>
            <a:r>
              <a:rPr lang="fr-FR" sz="1800" dirty="0"/>
              <a:t> &gt; 170% GDP)</a:t>
            </a:r>
          </a:p>
          <a:p>
            <a:r>
              <a:rPr lang="fr-FR" sz="1800" dirty="0"/>
              <a:t>- </a:t>
            </a:r>
            <a:r>
              <a:rPr lang="fr-FR" sz="1800" u="sng" dirty="0" err="1"/>
              <a:t>bankruns</a:t>
            </a:r>
            <a:r>
              <a:rPr lang="fr-FR" sz="1800" dirty="0"/>
              <a:t> : </a:t>
            </a:r>
            <a:r>
              <a:rPr lang="fr-FR" sz="1800" dirty="0" err="1"/>
              <a:t>closed</a:t>
            </a:r>
            <a:r>
              <a:rPr lang="fr-FR" sz="1800" dirty="0"/>
              <a:t> </a:t>
            </a:r>
            <a:r>
              <a:rPr lang="fr-FR" sz="1800" dirty="0" err="1"/>
              <a:t>windows</a:t>
            </a:r>
            <a:r>
              <a:rPr lang="fr-FR" sz="1800" dirty="0"/>
              <a:t>, </a:t>
            </a:r>
            <a:r>
              <a:rPr lang="fr-FR" sz="1800" dirty="0" err="1"/>
              <a:t>eyes</a:t>
            </a:r>
            <a:r>
              <a:rPr lang="fr-FR" sz="1800" dirty="0"/>
              <a:t> to </a:t>
            </a:r>
            <a:r>
              <a:rPr lang="fr-FR" sz="1800" dirty="0" err="1"/>
              <a:t>cry</a:t>
            </a:r>
            <a:br>
              <a:rPr lang="fr-FR" sz="1800" dirty="0"/>
            </a:br>
            <a:r>
              <a:rPr lang="fr-FR" sz="1800" dirty="0"/>
              <a:t>- </a:t>
            </a:r>
            <a:r>
              <a:rPr lang="fr-FR" sz="1800" u="sng" dirty="0" err="1"/>
              <a:t>devaluations</a:t>
            </a:r>
            <a:r>
              <a:rPr lang="fr-FR" sz="1800" dirty="0"/>
              <a:t> of the €uro, hyperinflation</a:t>
            </a:r>
          </a:p>
          <a:p>
            <a:r>
              <a:rPr lang="fr-FR" sz="1800" dirty="0"/>
              <a:t>- </a:t>
            </a:r>
            <a:r>
              <a:rPr lang="fr-FR" sz="1800" dirty="0" err="1"/>
              <a:t>seizure</a:t>
            </a:r>
            <a:r>
              <a:rPr lang="fr-FR" sz="1800" dirty="0"/>
              <a:t> of </a:t>
            </a:r>
            <a:r>
              <a:rPr lang="fr-FR" sz="1800" dirty="0" err="1"/>
              <a:t>savings</a:t>
            </a:r>
            <a:r>
              <a:rPr lang="fr-FR" sz="1800" dirty="0"/>
              <a:t> (Livret A, etc.) </a:t>
            </a:r>
            <a:br>
              <a:rPr lang="fr-FR" sz="1800" dirty="0"/>
            </a:br>
            <a:r>
              <a:rPr lang="fr-FR" sz="1800" dirty="0"/>
              <a:t>- </a:t>
            </a:r>
            <a:r>
              <a:rPr lang="fr-FR" sz="1800" dirty="0" err="1"/>
              <a:t>implementation</a:t>
            </a:r>
            <a:r>
              <a:rPr lang="fr-FR" sz="1800" dirty="0"/>
              <a:t> of </a:t>
            </a:r>
            <a:r>
              <a:rPr lang="fr-FR" sz="1800" u="sng" dirty="0"/>
              <a:t>digital $, CBDC </a:t>
            </a:r>
            <a:r>
              <a:rPr lang="fr-FR" sz="1800" u="sng" dirty="0" err="1"/>
              <a:t>nightmare</a:t>
            </a:r>
            <a:endParaRPr lang="fr-FR" sz="1800" u="sng" dirty="0"/>
          </a:p>
          <a:p>
            <a:r>
              <a:rPr lang="fr-FR" sz="1800" dirty="0"/>
              <a:t>(</a:t>
            </a:r>
            <a:r>
              <a:rPr lang="fr-FR" sz="1800" dirty="0" err="1"/>
              <a:t>bankruns</a:t>
            </a:r>
            <a:r>
              <a:rPr lang="fr-FR" sz="1800" dirty="0"/>
              <a:t> like in Nigeria </a:t>
            </a:r>
            <a:r>
              <a:rPr lang="fr-FR" sz="1800" dirty="0" err="1"/>
              <a:t>with</a:t>
            </a:r>
            <a:r>
              <a:rPr lang="fr-FR" sz="1800" dirty="0"/>
              <a:t> the e-Naira)</a:t>
            </a:r>
          </a:p>
          <a:p>
            <a:pPr algn="ctr"/>
            <a:br>
              <a:rPr lang="fr-FR" sz="1800" dirty="0"/>
            </a:br>
            <a:r>
              <a:rPr lang="fr-FR" sz="2400" b="1" dirty="0">
                <a:solidFill>
                  <a:srgbClr val="C00000"/>
                </a:solidFill>
              </a:rPr>
              <a:t>STOP</a:t>
            </a:r>
            <a:r>
              <a:rPr lang="fr-FR" sz="2400" b="1" dirty="0"/>
              <a:t> 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3225534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8"/>
          <p:cNvSpPr/>
          <p:nvPr/>
        </p:nvSpPr>
        <p:spPr>
          <a:xfrm>
            <a:off x="2186606" y="723984"/>
            <a:ext cx="8388629" cy="5565913"/>
          </a:xfrm>
          <a:prstGeom prst="roundRect">
            <a:avLst>
              <a:gd name="adj" fmla="val 12995"/>
            </a:avLst>
          </a:prstGeom>
          <a:solidFill>
            <a:srgbClr val="2F5496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8"/>
          <p:cNvSpPr txBox="1"/>
          <p:nvPr/>
        </p:nvSpPr>
        <p:spPr>
          <a:xfrm>
            <a:off x="2703443" y="1086038"/>
            <a:ext cx="7487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 dirty="0">
                <a:solidFill>
                  <a:schemeClr val="lt1"/>
                </a:solidFill>
              </a:rPr>
              <a:t>Rule</a:t>
            </a:r>
            <a:r>
              <a:rPr lang="fr-FR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n°2 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chemeClr val="lt1"/>
                </a:solidFill>
              </a:rPr>
              <a:t>dont trust </a:t>
            </a:r>
            <a:r>
              <a:rPr lang="fr-FR" sz="3600" dirty="0" err="1">
                <a:solidFill>
                  <a:schemeClr val="lt1"/>
                </a:solidFill>
              </a:rPr>
              <a:t>private</a:t>
            </a:r>
            <a:r>
              <a:rPr lang="fr-FR" sz="3600" dirty="0">
                <a:solidFill>
                  <a:schemeClr val="lt1"/>
                </a:solidFill>
              </a:rPr>
              <a:t> compagnies</a:t>
            </a:r>
            <a:r>
              <a:rPr lang="fr-F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8"/>
          <p:cNvSpPr txBox="1"/>
          <p:nvPr/>
        </p:nvSpPr>
        <p:spPr>
          <a:xfrm>
            <a:off x="3909394" y="5795462"/>
            <a:ext cx="6096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i="1" dirty="0">
                <a:solidFill>
                  <a:schemeClr val="lt1"/>
                </a:solidFill>
              </a:rPr>
              <a:t>Citizen </a:t>
            </a:r>
            <a:r>
              <a:rPr lang="fr-FR" sz="1600" i="1" dirty="0" err="1">
                <a:solidFill>
                  <a:schemeClr val="lt1"/>
                </a:solidFill>
              </a:rPr>
              <a:t>resilience</a:t>
            </a:r>
            <a:r>
              <a:rPr lang="fr-FR" sz="1600" i="1" dirty="0">
                <a:solidFill>
                  <a:schemeClr val="lt1"/>
                </a:solidFill>
              </a:rPr>
              <a:t> - anti-WEF - </a:t>
            </a:r>
            <a:r>
              <a:rPr lang="fr-FR" sz="16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@SortieDeBanque nov.22</a:t>
            </a:r>
            <a:endParaRPr sz="16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940" y="5193915"/>
            <a:ext cx="1365388" cy="3610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28"/>
          <p:cNvCxnSpPr/>
          <p:nvPr/>
        </p:nvCxnSpPr>
        <p:spPr>
          <a:xfrm>
            <a:off x="8503175" y="4701842"/>
            <a:ext cx="1788680" cy="324781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3" name="Google Shape;783;p28"/>
          <p:cNvCxnSpPr/>
          <p:nvPr/>
        </p:nvCxnSpPr>
        <p:spPr>
          <a:xfrm>
            <a:off x="8626957" y="5188859"/>
            <a:ext cx="1572498" cy="33957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29"/>
          <p:cNvGrpSpPr/>
          <p:nvPr/>
        </p:nvGrpSpPr>
        <p:grpSpPr>
          <a:xfrm>
            <a:off x="4032487" y="1888885"/>
            <a:ext cx="751564" cy="752894"/>
            <a:chOff x="4277612" y="-268990"/>
            <a:chExt cx="3690464" cy="3697989"/>
          </a:xfrm>
        </p:grpSpPr>
        <p:sp>
          <p:nvSpPr>
            <p:cNvPr id="789" name="Google Shape;789;p29"/>
            <p:cNvSpPr/>
            <p:nvPr/>
          </p:nvSpPr>
          <p:spPr>
            <a:xfrm>
              <a:off x="4277612" y="-268990"/>
              <a:ext cx="3690464" cy="3688744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9CC2E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0" name="Google Shape;790;p29"/>
            <p:cNvPicPr preferRelativeResize="0"/>
            <p:nvPr/>
          </p:nvPicPr>
          <p:blipFill rotWithShape="1">
            <a:blip r:embed="rId3">
              <a:alphaModFix/>
            </a:blip>
            <a:srcRect l="35923" t="12436" r="25020" b="4143"/>
            <a:stretch/>
          </p:blipFill>
          <p:spPr>
            <a:xfrm>
              <a:off x="4334933" y="-106892"/>
              <a:ext cx="3589867" cy="3535891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791" name="Google Shape;791;p29" descr="GitHub - lncm/ideas: Ideas for things to be built on meetups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8108" y="2199216"/>
            <a:ext cx="2672274" cy="87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8990" y="3125316"/>
            <a:ext cx="1235105" cy="1235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29" descr="Brunette, caissier, vendeur. Beau, client, brunette, assister à ..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63924" y="3314350"/>
            <a:ext cx="1221294" cy="127792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29"/>
          <p:cNvSpPr txBox="1"/>
          <p:nvPr/>
        </p:nvSpPr>
        <p:spPr>
          <a:xfrm>
            <a:off x="4817267" y="1822976"/>
            <a:ext cx="3041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Majestic Bank</a:t>
            </a:r>
            <a:endParaRPr sz="2800" b="1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Google Shape;795;p29" descr="Emoji Phone Transparent Png - Transparent Background Mobile Logo Png ..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98016" y="2560557"/>
            <a:ext cx="1388693" cy="159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9"/>
          <p:cNvPicPr preferRelativeResize="0"/>
          <p:nvPr/>
        </p:nvPicPr>
        <p:blipFill rotWithShape="1">
          <a:blip r:embed="rId8">
            <a:alphaModFix/>
          </a:blip>
          <a:srcRect r="71513"/>
          <a:stretch/>
        </p:blipFill>
        <p:spPr>
          <a:xfrm>
            <a:off x="1166915" y="2601425"/>
            <a:ext cx="1137155" cy="106164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29"/>
          <p:cNvSpPr txBox="1"/>
          <p:nvPr/>
        </p:nvSpPr>
        <p:spPr>
          <a:xfrm>
            <a:off x="1107653" y="1532307"/>
            <a:ext cx="1978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rgbClr val="1F3864"/>
                </a:solidFill>
              </a:rPr>
              <a:t>Your wallet on phone/PC</a:t>
            </a:r>
            <a:endParaRPr sz="2400">
              <a:solidFill>
                <a:srgbClr val="1F3864"/>
              </a:solidFill>
            </a:endParaRPr>
          </a:p>
        </p:txBody>
      </p:sp>
      <p:sp>
        <p:nvSpPr>
          <p:cNvPr id="798" name="Google Shape;798;p29"/>
          <p:cNvSpPr txBox="1"/>
          <p:nvPr/>
        </p:nvSpPr>
        <p:spPr>
          <a:xfrm>
            <a:off x="1041459" y="4299708"/>
            <a:ext cx="2132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App : CakeWallet </a:t>
            </a:r>
            <a:r>
              <a:rPr lang="fr-FR" sz="2000">
                <a:solidFill>
                  <a:srgbClr val="1F3864"/>
                </a:solidFill>
              </a:rPr>
              <a:t>or</a:t>
            </a:r>
            <a:r>
              <a:rPr lang="fr-FR" sz="20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 Monerujo.io</a:t>
            </a:r>
            <a:endParaRPr sz="20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29"/>
          <p:cNvSpPr/>
          <p:nvPr/>
        </p:nvSpPr>
        <p:spPr>
          <a:xfrm>
            <a:off x="2929932" y="3569265"/>
            <a:ext cx="864277" cy="2305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A9DB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29"/>
          <p:cNvSpPr/>
          <p:nvPr/>
        </p:nvSpPr>
        <p:spPr>
          <a:xfrm>
            <a:off x="7557425" y="3627582"/>
            <a:ext cx="1221294" cy="2305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A9DB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29"/>
          <p:cNvSpPr txBox="1"/>
          <p:nvPr/>
        </p:nvSpPr>
        <p:spPr>
          <a:xfrm>
            <a:off x="5095418" y="4448563"/>
            <a:ext cx="12212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1F3864"/>
                </a:solidFill>
              </a:rPr>
              <a:t>OR</a:t>
            </a:r>
            <a:endParaRPr sz="20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9"/>
          <p:cNvSpPr txBox="1"/>
          <p:nvPr/>
        </p:nvSpPr>
        <p:spPr>
          <a:xfrm>
            <a:off x="7338014" y="3817021"/>
            <a:ext cx="177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2 min </a:t>
            </a:r>
            <a:r>
              <a:rPr lang="fr-FR" sz="1600">
                <a:solidFill>
                  <a:srgbClr val="1F3864"/>
                </a:solidFill>
              </a:rPr>
              <a:t>to</a:t>
            </a:r>
            <a:r>
              <a:rPr lang="fr-FR" sz="16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 20 min. </a:t>
            </a:r>
            <a:endParaRPr sz="16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29"/>
          <p:cNvSpPr/>
          <p:nvPr/>
        </p:nvSpPr>
        <p:spPr>
          <a:xfrm>
            <a:off x="4082842" y="2976292"/>
            <a:ext cx="1245831" cy="40011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XMR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29"/>
          <p:cNvSpPr/>
          <p:nvPr/>
        </p:nvSpPr>
        <p:spPr>
          <a:xfrm>
            <a:off x="6046331" y="2968517"/>
            <a:ext cx="1245831" cy="40011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BTC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29"/>
          <p:cNvSpPr/>
          <p:nvPr/>
        </p:nvSpPr>
        <p:spPr>
          <a:xfrm>
            <a:off x="4443774" y="3684553"/>
            <a:ext cx="2505926" cy="40011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Calculate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29"/>
          <p:cNvSpPr txBox="1"/>
          <p:nvPr/>
        </p:nvSpPr>
        <p:spPr>
          <a:xfrm>
            <a:off x="5070881" y="2976292"/>
            <a:ext cx="12458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vers</a:t>
            </a:r>
            <a:endParaRPr sz="2000" b="1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29"/>
          <p:cNvSpPr txBox="1"/>
          <p:nvPr/>
        </p:nvSpPr>
        <p:spPr>
          <a:xfrm>
            <a:off x="4745822" y="2269903"/>
            <a:ext cx="24653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majesticbank.ru</a:t>
            </a:r>
            <a:r>
              <a:rPr lang="fr-FR" sz="1800" b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fr-FR" sz="1800" b="1" u="sng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.so</a:t>
            </a:r>
            <a:endParaRPr sz="1800" b="1" u="sng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3904706" y="2829905"/>
            <a:ext cx="3585405" cy="143053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29"/>
          <p:cNvSpPr txBox="1"/>
          <p:nvPr/>
        </p:nvSpPr>
        <p:spPr>
          <a:xfrm>
            <a:off x="3913362" y="5008040"/>
            <a:ext cx="35853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100" b="1" dirty="0">
                <a:solidFill>
                  <a:srgbClr val="2F5496"/>
                </a:solidFill>
              </a:rPr>
              <a:t>FixedFloat.com </a:t>
            </a:r>
            <a:endParaRPr sz="2100" b="1" dirty="0">
              <a:solidFill>
                <a:srgbClr val="2F549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 err="1">
                <a:solidFill>
                  <a:srgbClr val="2F5496"/>
                </a:solidFill>
              </a:rPr>
              <a:t>directly</a:t>
            </a:r>
            <a:r>
              <a:rPr lang="fr-FR" sz="2000" dirty="0">
                <a:solidFill>
                  <a:srgbClr val="2F5496"/>
                </a:solidFill>
              </a:rPr>
              <a:t> in LN </a:t>
            </a:r>
            <a:endParaRPr sz="2000" dirty="0">
              <a:solidFill>
                <a:srgbClr val="2F549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100" b="1" dirty="0">
                <a:solidFill>
                  <a:srgbClr val="2F5496"/>
                </a:solidFill>
              </a:rPr>
              <a:t>or Changelly.com</a:t>
            </a:r>
            <a:endParaRPr sz="2100" b="1" dirty="0">
              <a:solidFill>
                <a:srgbClr val="2F5496"/>
              </a:solidFill>
            </a:endParaRPr>
          </a:p>
        </p:txBody>
      </p:sp>
      <p:pic>
        <p:nvPicPr>
          <p:cNvPr id="810" name="Google Shape;810;p29" descr="Green Check Mark Logo Template Illustration Design. Vector EPS 10 ..."/>
          <p:cNvPicPr preferRelativeResize="0"/>
          <p:nvPr/>
        </p:nvPicPr>
        <p:blipFill rotWithShape="1">
          <a:blip r:embed="rId9">
            <a:alphaModFix/>
          </a:blip>
          <a:srcRect l="24893" t="20990" r="19547" b="22351"/>
          <a:stretch/>
        </p:blipFill>
        <p:spPr>
          <a:xfrm>
            <a:off x="10198961" y="4369015"/>
            <a:ext cx="548354" cy="55920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29"/>
          <p:cNvSpPr txBox="1"/>
          <p:nvPr/>
        </p:nvSpPr>
        <p:spPr>
          <a:xfrm>
            <a:off x="7454400" y="3307300"/>
            <a:ext cx="165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Anonym</a:t>
            </a:r>
            <a:r>
              <a:rPr lang="fr-FR" sz="1600" b="1">
                <a:solidFill>
                  <a:srgbClr val="1F3864"/>
                </a:solidFill>
              </a:rPr>
              <a:t>ous</a:t>
            </a:r>
            <a:r>
              <a:rPr lang="fr-FR" sz="1600" b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++</a:t>
            </a:r>
            <a:endParaRPr sz="1600" b="1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29"/>
          <p:cNvSpPr txBox="1"/>
          <p:nvPr/>
        </p:nvSpPr>
        <p:spPr>
          <a:xfrm>
            <a:off x="2447757" y="3776871"/>
            <a:ext cx="17726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3 min</a:t>
            </a:r>
            <a:endParaRPr sz="18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 txBox="1"/>
          <p:nvPr/>
        </p:nvSpPr>
        <p:spPr>
          <a:xfrm>
            <a:off x="8308108" y="1558060"/>
            <a:ext cx="285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800">
                <a:solidFill>
                  <a:srgbClr val="1F3864"/>
                </a:solidFill>
              </a:rPr>
              <a:t>Your merchant</a:t>
            </a:r>
            <a:endParaRPr sz="2800">
              <a:solidFill>
                <a:srgbClr val="1F3864"/>
              </a:solidFill>
            </a:endParaRPr>
          </a:p>
        </p:txBody>
      </p:sp>
      <p:sp>
        <p:nvSpPr>
          <p:cNvPr id="814" name="Google Shape;814;p29"/>
          <p:cNvSpPr txBox="1"/>
          <p:nvPr/>
        </p:nvSpPr>
        <p:spPr>
          <a:xfrm>
            <a:off x="4233275" y="1285675"/>
            <a:ext cx="297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1F3864"/>
                </a:solidFill>
              </a:rPr>
              <a:t>Online exchange</a:t>
            </a:r>
            <a:endParaRPr sz="28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5" name="Google Shape;815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47200" y="5368774"/>
            <a:ext cx="448082" cy="448082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29"/>
          <p:cNvSpPr/>
          <p:nvPr/>
        </p:nvSpPr>
        <p:spPr>
          <a:xfrm rot="-1792796">
            <a:off x="7559366" y="4674747"/>
            <a:ext cx="1140732" cy="207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A9DB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29"/>
          <p:cNvSpPr/>
          <p:nvPr/>
        </p:nvSpPr>
        <p:spPr>
          <a:xfrm rot="2611768">
            <a:off x="2964981" y="4564537"/>
            <a:ext cx="1032346" cy="2232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A9DB"/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29"/>
          <p:cNvSpPr txBox="1"/>
          <p:nvPr/>
        </p:nvSpPr>
        <p:spPr>
          <a:xfrm>
            <a:off x="7858388" y="4815152"/>
            <a:ext cx="177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>
                <a:solidFill>
                  <a:srgbClr val="1F3864"/>
                </a:solidFill>
              </a:rPr>
              <a:t>Instant!</a:t>
            </a:r>
            <a:endParaRPr sz="1800" b="1">
              <a:solidFill>
                <a:srgbClr val="1F3864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b="1">
                <a:solidFill>
                  <a:srgbClr val="1F3864"/>
                </a:solidFill>
              </a:rPr>
              <a:t>but</a:t>
            </a:r>
            <a:endParaRPr sz="1800" b="1">
              <a:solidFill>
                <a:srgbClr val="1F3864"/>
              </a:solidFill>
            </a:endParaRPr>
          </a:p>
        </p:txBody>
      </p:sp>
      <p:sp>
        <p:nvSpPr>
          <p:cNvPr id="819" name="Google Shape;819;p29"/>
          <p:cNvSpPr txBox="1"/>
          <p:nvPr/>
        </p:nvSpPr>
        <p:spPr>
          <a:xfrm>
            <a:off x="1859400" y="558600"/>
            <a:ext cx="833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800" b="1">
                <a:solidFill>
                  <a:srgbClr val="1F3864"/>
                </a:solidFill>
              </a:rPr>
              <a:t>Anonymous and untraceable direct purchase</a:t>
            </a:r>
            <a:endParaRPr sz="2800" b="1">
              <a:solidFill>
                <a:srgbClr val="1F3864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1F3864"/>
              </a:solidFill>
            </a:endParaRPr>
          </a:p>
        </p:txBody>
      </p:sp>
      <p:sp>
        <p:nvSpPr>
          <p:cNvPr id="820" name="Google Shape;820;p29"/>
          <p:cNvSpPr/>
          <p:nvPr/>
        </p:nvSpPr>
        <p:spPr>
          <a:xfrm>
            <a:off x="3965200" y="4913710"/>
            <a:ext cx="3585300" cy="128255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 txBox="1"/>
          <p:nvPr/>
        </p:nvSpPr>
        <p:spPr>
          <a:xfrm>
            <a:off x="1246278" y="5749207"/>
            <a:ext cx="2536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</a:rPr>
              <a:t>Caution:</a:t>
            </a:r>
            <a:r>
              <a:rPr lang="fr-F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Monero </a:t>
            </a:r>
            <a:r>
              <a:rPr lang="fr-FR" sz="1800" b="1">
                <a:solidFill>
                  <a:srgbClr val="FF0000"/>
                </a:solidFill>
              </a:rPr>
              <a:t>removed from </a:t>
            </a:r>
            <a:r>
              <a:rPr lang="fr-F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Fixed Float ?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401759" y="40282"/>
            <a:ext cx="3812307" cy="677743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31"/>
          <p:cNvSpPr/>
          <p:nvPr/>
        </p:nvSpPr>
        <p:spPr>
          <a:xfrm>
            <a:off x="7430367" y="165453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1"/>
          <p:cNvSpPr/>
          <p:nvPr/>
        </p:nvSpPr>
        <p:spPr>
          <a:xfrm>
            <a:off x="8352141" y="1645920"/>
            <a:ext cx="828000" cy="213890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31"/>
          <p:cNvSpPr/>
          <p:nvPr/>
        </p:nvSpPr>
        <p:spPr>
          <a:xfrm>
            <a:off x="9268939" y="1645921"/>
            <a:ext cx="828000" cy="10336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9FF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31"/>
          <p:cNvSpPr/>
          <p:nvPr/>
        </p:nvSpPr>
        <p:spPr>
          <a:xfrm>
            <a:off x="6500727" y="393037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CC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31"/>
          <p:cNvSpPr txBox="1"/>
          <p:nvPr/>
        </p:nvSpPr>
        <p:spPr>
          <a:xfrm>
            <a:off x="9201982" y="1302286"/>
            <a:ext cx="10035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Spend</a:t>
            </a:r>
            <a:endParaRPr b="1" dirty="0">
              <a:solidFill>
                <a:srgbClr val="99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31"/>
          <p:cNvSpPr txBox="1"/>
          <p:nvPr/>
        </p:nvSpPr>
        <p:spPr>
          <a:xfrm>
            <a:off x="8290733" y="1287848"/>
            <a:ext cx="8775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Store</a:t>
            </a:r>
            <a:endParaRPr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31"/>
          <p:cNvSpPr txBox="1"/>
          <p:nvPr/>
        </p:nvSpPr>
        <p:spPr>
          <a:xfrm>
            <a:off x="7318216" y="1302286"/>
            <a:ext cx="10273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Buy</a:t>
            </a:r>
            <a:endParaRPr b="1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1"/>
          <p:cNvSpPr/>
          <p:nvPr/>
        </p:nvSpPr>
        <p:spPr>
          <a:xfrm>
            <a:off x="8340253" y="551025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1"/>
          <p:cNvSpPr txBox="1"/>
          <p:nvPr/>
        </p:nvSpPr>
        <p:spPr>
          <a:xfrm>
            <a:off x="8185419" y="5131992"/>
            <a:ext cx="13665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De-Google !</a:t>
            </a:r>
            <a:endParaRPr sz="1600" b="1" dirty="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1"/>
          <p:cNvSpPr txBox="1"/>
          <p:nvPr/>
        </p:nvSpPr>
        <p:spPr>
          <a:xfrm>
            <a:off x="6571707" y="400556"/>
            <a:ext cx="3642359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fr-FR" sz="2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Monetary</a:t>
            </a: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resiliency</a:t>
            </a: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br>
              <a:rPr lang="fr-FR" sz="18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dirty="0">
                <a:solidFill>
                  <a:srgbClr val="FFF2CC"/>
                </a:solidFill>
              </a:rPr>
              <a:t>Medium </a:t>
            </a:r>
            <a:r>
              <a:rPr lang="fr-FR" sz="1800" b="1" dirty="0" err="1">
                <a:solidFill>
                  <a:srgbClr val="FFF2CC"/>
                </a:solidFill>
              </a:rPr>
              <a:t>privacy</a:t>
            </a:r>
            <a:endParaRPr sz="18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31"/>
          <p:cNvCxnSpPr/>
          <p:nvPr/>
        </p:nvCxnSpPr>
        <p:spPr>
          <a:xfrm flipH="1">
            <a:off x="8109683" y="1115619"/>
            <a:ext cx="75736" cy="214427"/>
          </a:xfrm>
          <a:prstGeom prst="straightConnector1">
            <a:avLst/>
          </a:prstGeom>
          <a:noFill/>
          <a:ln w="9525" cap="flat" cmpd="sng">
            <a:solidFill>
              <a:srgbClr val="FFF2C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52" name="Google Shape;852;p31"/>
          <p:cNvSpPr txBox="1"/>
          <p:nvPr/>
        </p:nvSpPr>
        <p:spPr>
          <a:xfrm rot="-5400000">
            <a:off x="5200149" y="2094437"/>
            <a:ext cx="269466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V2.0 - Nov22 - @SortieDeBanque</a:t>
            </a:r>
            <a:endParaRPr sz="1100" dirty="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1"/>
          <p:cNvSpPr txBox="1"/>
          <p:nvPr/>
        </p:nvSpPr>
        <p:spPr>
          <a:xfrm>
            <a:off x="7374291" y="2671625"/>
            <a:ext cx="9401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F2F2F2"/>
                </a:solidFill>
                <a:highlight>
                  <a:srgbClr val="C00000"/>
                </a:highlight>
                <a:latin typeface="Arial"/>
                <a:ea typeface="Arial"/>
                <a:cs typeface="Arial"/>
                <a:sym typeface="Arial"/>
              </a:rPr>
              <a:t>Indirect</a:t>
            </a:r>
            <a:br>
              <a:rPr lang="fr-FR" sz="1200" b="1" dirty="0">
                <a:solidFill>
                  <a:srgbClr val="F2F2F2"/>
                </a:solidFill>
                <a:highlight>
                  <a:srgbClr val="C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fr-FR" sz="1200" b="1" dirty="0">
                <a:solidFill>
                  <a:srgbClr val="F2F2F2"/>
                </a:solidFill>
                <a:highlight>
                  <a:srgbClr val="C00000"/>
                </a:highlight>
                <a:latin typeface="Arial"/>
                <a:ea typeface="Arial"/>
                <a:cs typeface="Arial"/>
                <a:sym typeface="Arial"/>
              </a:rPr>
              <a:t>KYC</a:t>
            </a:r>
            <a:endParaRPr sz="1200" dirty="0">
              <a:solidFill>
                <a:srgbClr val="F2F2F2"/>
              </a:solidFill>
              <a:highlight>
                <a:srgbClr val="C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1"/>
          <p:cNvSpPr/>
          <p:nvPr/>
        </p:nvSpPr>
        <p:spPr>
          <a:xfrm>
            <a:off x="8197222" y="1944583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1"/>
          <p:cNvSpPr/>
          <p:nvPr/>
        </p:nvSpPr>
        <p:spPr>
          <a:xfrm>
            <a:off x="9132677" y="1930249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1"/>
          <p:cNvSpPr txBox="1"/>
          <p:nvPr/>
        </p:nvSpPr>
        <p:spPr>
          <a:xfrm>
            <a:off x="9241549" y="2712516"/>
            <a:ext cx="8861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Gift </a:t>
            </a:r>
            <a:r>
              <a:rPr lang="fr-FR" sz="1400" dirty="0" err="1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Cards</a:t>
            </a:r>
            <a:endParaRPr sz="1400" dirty="0">
              <a:solidFill>
                <a:srgbClr val="CCFF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889" y="40282"/>
            <a:ext cx="3812307" cy="677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44;p31">
            <a:extLst>
              <a:ext uri="{FF2B5EF4-FFF2-40B4-BE49-F238E27FC236}">
                <a16:creationId xmlns:a16="http://schemas.microsoft.com/office/drawing/2014/main" id="{80652A8C-CFAB-7D34-8023-695C94046F7C}"/>
              </a:ext>
            </a:extLst>
          </p:cNvPr>
          <p:cNvSpPr txBox="1"/>
          <p:nvPr/>
        </p:nvSpPr>
        <p:spPr>
          <a:xfrm>
            <a:off x="7362972" y="3873651"/>
            <a:ext cx="136652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u="sng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unstoppable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messenger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client &amp;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untraceable</a:t>
            </a:r>
            <a:endParaRPr b="1" dirty="0">
              <a:solidFill>
                <a:srgbClr val="00CC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008;p37">
            <a:extLst>
              <a:ext uri="{FF2B5EF4-FFF2-40B4-BE49-F238E27FC236}">
                <a16:creationId xmlns:a16="http://schemas.microsoft.com/office/drawing/2014/main" id="{957715DC-21F9-A56A-D23F-D975E2B3993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677" t="24972" r="28403" b="63174"/>
          <a:stretch/>
        </p:blipFill>
        <p:spPr>
          <a:xfrm>
            <a:off x="3265775" y="1742362"/>
            <a:ext cx="729837" cy="81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08;p37">
            <a:extLst>
              <a:ext uri="{FF2B5EF4-FFF2-40B4-BE49-F238E27FC236}">
                <a16:creationId xmlns:a16="http://schemas.microsoft.com/office/drawing/2014/main" id="{D3081CAC-A45A-113C-FFC4-D11984A2D2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677" t="24972" r="28403" b="63174"/>
          <a:stretch/>
        </p:blipFill>
        <p:spPr>
          <a:xfrm>
            <a:off x="8402839" y="1744667"/>
            <a:ext cx="729837" cy="812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5E63CCE1-C120-F5AC-DB0D-097F8602E87E}"/>
              </a:ext>
            </a:extLst>
          </p:cNvPr>
          <p:cNvGrpSpPr/>
          <p:nvPr/>
        </p:nvGrpSpPr>
        <p:grpSpPr>
          <a:xfrm>
            <a:off x="3265775" y="2817703"/>
            <a:ext cx="859685" cy="967118"/>
            <a:chOff x="5919531" y="2829543"/>
            <a:chExt cx="859685" cy="967118"/>
          </a:xfrm>
        </p:grpSpPr>
        <p:pic>
          <p:nvPicPr>
            <p:cNvPr id="11" name="Google Shape;1034;p38">
              <a:extLst>
                <a:ext uri="{FF2B5EF4-FFF2-40B4-BE49-F238E27FC236}">
                  <a16:creationId xmlns:a16="http://schemas.microsoft.com/office/drawing/2014/main" id="{6581461D-F5B6-D415-0730-EA46D5907147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106" b="36897" l="54550" r="71385">
                          <a14:foregroundMark x1="65278" y1="26328" x2="58889" y2="26328"/>
                          <a14:foregroundMark x1="66528" y1="26484" x2="56806" y2="26250"/>
                        </a14:backgroundRemoval>
                      </a14:imgEffect>
                    </a14:imgLayer>
                  </a14:imgProps>
                </a:ext>
              </a:extLst>
            </a:blip>
            <a:srcRect l="52446" t="24757" r="26511" b="61754"/>
            <a:stretch/>
          </p:blipFill>
          <p:spPr>
            <a:xfrm>
              <a:off x="5930553" y="2829543"/>
              <a:ext cx="848663" cy="967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034;p38">
              <a:extLst>
                <a:ext uri="{FF2B5EF4-FFF2-40B4-BE49-F238E27FC236}">
                  <a16:creationId xmlns:a16="http://schemas.microsoft.com/office/drawing/2014/main" id="{0FF5AAEC-9737-6177-7898-63505D78C3C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094" b="36875" l="53194" r="71250">
                          <a14:foregroundMark x1="65278" y1="26328" x2="58889" y2="26328"/>
                          <a14:foregroundMark x1="66528" y1="26484" x2="56806" y2="26250"/>
                          <a14:foregroundMark x1="69722" y1="35391" x2="55694" y2="35391"/>
                          <a14:foregroundMark x1="70694" y1="36328" x2="53194" y2="36250"/>
                          <a14:foregroundMark x1="59028" y1="35391" x2="54167" y2="35234"/>
                        </a14:backgroundRemoval>
                      </a14:imgEffect>
                    </a14:imgLayer>
                  </a14:imgProps>
                </a:ext>
              </a:extLst>
            </a:blip>
            <a:srcRect l="52446" t="34105" r="26511" b="61754"/>
            <a:stretch/>
          </p:blipFill>
          <p:spPr>
            <a:xfrm>
              <a:off x="5919531" y="3491840"/>
              <a:ext cx="827999" cy="2806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04B2B73-0D79-9180-889E-2F87F4E77974}"/>
              </a:ext>
            </a:extLst>
          </p:cNvPr>
          <p:cNvGrpSpPr/>
          <p:nvPr/>
        </p:nvGrpSpPr>
        <p:grpSpPr>
          <a:xfrm>
            <a:off x="8381864" y="2830605"/>
            <a:ext cx="859685" cy="967118"/>
            <a:chOff x="5919531" y="2829543"/>
            <a:chExt cx="859685" cy="967118"/>
          </a:xfrm>
        </p:grpSpPr>
        <p:pic>
          <p:nvPicPr>
            <p:cNvPr id="14" name="Google Shape;1034;p38">
              <a:extLst>
                <a:ext uri="{FF2B5EF4-FFF2-40B4-BE49-F238E27FC236}">
                  <a16:creationId xmlns:a16="http://schemas.microsoft.com/office/drawing/2014/main" id="{DFECD504-5A6F-7221-0D4C-8942835BDEF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106" b="36897" l="54550" r="71385">
                          <a14:foregroundMark x1="65278" y1="26328" x2="58889" y2="26328"/>
                          <a14:foregroundMark x1="66528" y1="26484" x2="56806" y2="26250"/>
                        </a14:backgroundRemoval>
                      </a14:imgEffect>
                    </a14:imgLayer>
                  </a14:imgProps>
                </a:ext>
              </a:extLst>
            </a:blip>
            <a:srcRect l="52446" t="24757" r="26511" b="61754"/>
            <a:stretch/>
          </p:blipFill>
          <p:spPr>
            <a:xfrm>
              <a:off x="5930553" y="2829543"/>
              <a:ext cx="848663" cy="967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034;p38">
              <a:extLst>
                <a:ext uri="{FF2B5EF4-FFF2-40B4-BE49-F238E27FC236}">
                  <a16:creationId xmlns:a16="http://schemas.microsoft.com/office/drawing/2014/main" id="{6232A8FC-1AAC-40AF-FEFB-CF3277F2310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094" b="36875" l="53194" r="71250">
                          <a14:foregroundMark x1="65278" y1="26328" x2="58889" y2="26328"/>
                          <a14:foregroundMark x1="66528" y1="26484" x2="56806" y2="26250"/>
                          <a14:foregroundMark x1="69722" y1="35391" x2="55694" y2="35391"/>
                          <a14:foregroundMark x1="70694" y1="36328" x2="53194" y2="36250"/>
                          <a14:foregroundMark x1="59028" y1="35391" x2="54167" y2="35234"/>
                        </a14:backgroundRemoval>
                      </a14:imgEffect>
                    </a14:imgLayer>
                  </a14:imgProps>
                </a:ext>
              </a:extLst>
            </a:blip>
            <a:srcRect l="52446" t="34105" r="26511" b="61754"/>
            <a:stretch/>
          </p:blipFill>
          <p:spPr>
            <a:xfrm>
              <a:off x="5919531" y="3491840"/>
              <a:ext cx="827999" cy="2806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32"/>
          <p:cNvPicPr preferRelativeResize="0"/>
          <p:nvPr/>
        </p:nvPicPr>
        <p:blipFill rotWithShape="1">
          <a:blip r:embed="rId3">
            <a:alphaModFix/>
          </a:blip>
          <a:srcRect b="13205"/>
          <a:stretch/>
        </p:blipFill>
        <p:spPr>
          <a:xfrm>
            <a:off x="755660" y="952376"/>
            <a:ext cx="3163551" cy="48813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3" name="Google Shape;863;p32"/>
          <p:cNvGrpSpPr/>
          <p:nvPr/>
        </p:nvGrpSpPr>
        <p:grpSpPr>
          <a:xfrm>
            <a:off x="4672809" y="952376"/>
            <a:ext cx="3163551" cy="4881392"/>
            <a:chOff x="4510087" y="9525"/>
            <a:chExt cx="3857625" cy="5952356"/>
          </a:xfrm>
        </p:grpSpPr>
        <p:pic>
          <p:nvPicPr>
            <p:cNvPr id="864" name="Google Shape;864;p32"/>
            <p:cNvPicPr preferRelativeResize="0"/>
            <p:nvPr/>
          </p:nvPicPr>
          <p:blipFill rotWithShape="1">
            <a:blip r:embed="rId4">
              <a:alphaModFix/>
            </a:blip>
            <a:srcRect b="13205"/>
            <a:stretch/>
          </p:blipFill>
          <p:spPr>
            <a:xfrm>
              <a:off x="4510087" y="9525"/>
              <a:ext cx="3857625" cy="595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32"/>
            <p:cNvPicPr preferRelativeResize="0"/>
            <p:nvPr/>
          </p:nvPicPr>
          <p:blipFill rotWithShape="1">
            <a:blip r:embed="rId5">
              <a:alphaModFix/>
            </a:blip>
            <a:srcRect l="50541" t="23319" r="26214" b="61429"/>
            <a:stretch/>
          </p:blipFill>
          <p:spPr>
            <a:xfrm>
              <a:off x="6463699" y="1627108"/>
              <a:ext cx="886148" cy="10336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6" name="Google Shape;866;p32"/>
          <p:cNvGrpSpPr/>
          <p:nvPr/>
        </p:nvGrpSpPr>
        <p:grpSpPr>
          <a:xfrm>
            <a:off x="8394613" y="941332"/>
            <a:ext cx="3163551" cy="4893221"/>
            <a:chOff x="3913187" y="9525"/>
            <a:chExt cx="3857625" cy="5966780"/>
          </a:xfrm>
        </p:grpSpPr>
        <p:pic>
          <p:nvPicPr>
            <p:cNvPr id="867" name="Google Shape;867;p32"/>
            <p:cNvPicPr preferRelativeResize="0"/>
            <p:nvPr/>
          </p:nvPicPr>
          <p:blipFill rotWithShape="1">
            <a:blip r:embed="rId4">
              <a:alphaModFix/>
            </a:blip>
            <a:srcRect b="12996"/>
            <a:stretch/>
          </p:blipFill>
          <p:spPr>
            <a:xfrm>
              <a:off x="3913187" y="9525"/>
              <a:ext cx="3857625" cy="5966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32"/>
            <p:cNvPicPr preferRelativeResize="0"/>
            <p:nvPr/>
          </p:nvPicPr>
          <p:blipFill rotWithShape="1">
            <a:blip r:embed="rId6">
              <a:alphaModFix/>
            </a:blip>
            <a:srcRect l="52371" t="24039" r="28218" b="61177"/>
            <a:stretch/>
          </p:blipFill>
          <p:spPr>
            <a:xfrm>
              <a:off x="5948360" y="1667872"/>
              <a:ext cx="745798" cy="10098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9" name="Google Shape;869;p32"/>
          <p:cNvSpPr txBox="1"/>
          <p:nvPr/>
        </p:nvSpPr>
        <p:spPr>
          <a:xfrm>
            <a:off x="8128856" y="75702"/>
            <a:ext cx="364385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r>
              <a:rPr lang="fr-F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 – </a:t>
            </a:r>
            <a:r>
              <a:rPr lang="fr-FR" sz="2400" b="1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br>
              <a:rPr lang="fr-FR" sz="2400" b="1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Bitcoin </a:t>
            </a:r>
            <a:r>
              <a:rPr lang="fr-FR" sz="1800" dirty="0"/>
              <a:t>&amp;</a:t>
            </a: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Monero</a:t>
            </a: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(XMR)  </a:t>
            </a:r>
            <a:r>
              <a:rPr lang="fr-F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.</a:t>
            </a:r>
            <a:endParaRPr sz="2400" b="1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2"/>
          <p:cNvSpPr txBox="1"/>
          <p:nvPr/>
        </p:nvSpPr>
        <p:spPr>
          <a:xfrm>
            <a:off x="4568960" y="96829"/>
            <a:ext cx="326982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r>
              <a:rPr lang="fr-F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 – </a:t>
            </a:r>
            <a:r>
              <a:rPr lang="fr-FR" sz="2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iPhone</a:t>
            </a:r>
            <a:br>
              <a:rPr lang="fr-FR" sz="28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Bitcoin </a:t>
            </a:r>
            <a:r>
              <a:rPr lang="fr-FR" sz="1800" dirty="0"/>
              <a:t>&amp;</a:t>
            </a: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Monero</a:t>
            </a: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(XMR) </a:t>
            </a:r>
            <a:r>
              <a:rPr lang="fr-F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fr-F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.</a:t>
            </a:r>
            <a:endParaRPr sz="2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2"/>
          <p:cNvSpPr txBox="1"/>
          <p:nvPr/>
        </p:nvSpPr>
        <p:spPr>
          <a:xfrm>
            <a:off x="919313" y="119160"/>
            <a:ext cx="299989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r>
              <a:rPr lang="fr-F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  <a:br>
              <a:rPr lang="fr-F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Bitcoin (BTC)  .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32"/>
          <p:cNvSpPr txBox="1"/>
          <p:nvPr/>
        </p:nvSpPr>
        <p:spPr>
          <a:xfrm>
            <a:off x="723982" y="5918242"/>
            <a:ext cx="289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>
                <a:solidFill>
                  <a:schemeClr val="dk1"/>
                </a:solidFill>
              </a:rPr>
              <a:t>Beginner - public transactions and indirect KYC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3" name="Google Shape;873;p32"/>
          <p:cNvSpPr txBox="1"/>
          <p:nvPr/>
        </p:nvSpPr>
        <p:spPr>
          <a:xfrm>
            <a:off x="4472900" y="5904240"/>
            <a:ext cx="325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</a:rPr>
              <a:t>Advanced anonymous citizen - no-KYC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4" name="Google Shape;874;p32"/>
          <p:cNvSpPr txBox="1"/>
          <p:nvPr/>
        </p:nvSpPr>
        <p:spPr>
          <a:xfrm>
            <a:off x="8095963" y="5894060"/>
            <a:ext cx="325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</a:rPr>
              <a:t>Advanced anonymous citizen - no-KYC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5" name="Google Shape;875;p32"/>
          <p:cNvSpPr txBox="1"/>
          <p:nvPr/>
        </p:nvSpPr>
        <p:spPr>
          <a:xfrm>
            <a:off x="3375361" y="5880142"/>
            <a:ext cx="67233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600" b="1" dirty="0">
                <a:solidFill>
                  <a:srgbClr val="E66914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endParaRPr sz="5600" b="1" dirty="0">
              <a:solidFill>
                <a:srgbClr val="E669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2"/>
          <p:cNvSpPr txBox="1"/>
          <p:nvPr/>
        </p:nvSpPr>
        <p:spPr>
          <a:xfrm>
            <a:off x="6848243" y="6226570"/>
            <a:ext cx="67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✔️</a:t>
            </a:r>
            <a:endParaRPr sz="2800" b="1" i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7" name="Google Shape;877;p32"/>
          <p:cNvSpPr txBox="1"/>
          <p:nvPr/>
        </p:nvSpPr>
        <p:spPr>
          <a:xfrm>
            <a:off x="10567302" y="6118341"/>
            <a:ext cx="67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✔️</a:t>
            </a:r>
            <a:endParaRPr sz="2800" b="1" i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8" name="Google Shape;878;p32"/>
          <p:cNvSpPr txBox="1"/>
          <p:nvPr/>
        </p:nvSpPr>
        <p:spPr>
          <a:xfrm rot="-5400000">
            <a:off x="2467078" y="3293490"/>
            <a:ext cx="367718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@SortieDeBanque  - V2.2 - Nov22 </a:t>
            </a:r>
            <a:endParaRPr sz="1600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32"/>
          <p:cNvSpPr txBox="1"/>
          <p:nvPr/>
        </p:nvSpPr>
        <p:spPr>
          <a:xfrm rot="-5400000">
            <a:off x="9074975" y="3037702"/>
            <a:ext cx="5669991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i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Not a </a:t>
            </a:r>
            <a:r>
              <a:rPr lang="fr-FR" sz="1700" i="1" dirty="0" err="1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fr-FR" sz="1700" i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700" i="1" dirty="0" err="1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advice</a:t>
            </a:r>
            <a:r>
              <a:rPr lang="fr-FR" sz="1700" i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700" i="1" dirty="0" err="1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always</a:t>
            </a:r>
            <a:r>
              <a:rPr lang="fr-FR" sz="1700" i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fr-FR" sz="1700" i="1" dirty="0" err="1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fr-FR" sz="1700" i="1" dirty="0" err="1">
                <a:solidFill>
                  <a:srgbClr val="757070"/>
                </a:solidFill>
              </a:rPr>
              <a:t>r</a:t>
            </a:r>
            <a:r>
              <a:rPr lang="fr-FR" sz="1700" i="1" dirty="0">
                <a:solidFill>
                  <a:srgbClr val="757070"/>
                </a:solidFill>
              </a:rPr>
              <a:t> </a:t>
            </a:r>
            <a:r>
              <a:rPr lang="fr-FR" sz="1700" i="1" dirty="0" err="1">
                <a:solidFill>
                  <a:srgbClr val="757070"/>
                </a:solidFill>
              </a:rPr>
              <a:t>own</a:t>
            </a:r>
            <a:r>
              <a:rPr lang="fr-FR" sz="1700" i="1" dirty="0">
                <a:solidFill>
                  <a:srgbClr val="757070"/>
                </a:solidFill>
              </a:rPr>
              <a:t> </a:t>
            </a:r>
            <a:r>
              <a:rPr lang="fr-FR" sz="1700" i="1" dirty="0" err="1">
                <a:solidFill>
                  <a:srgbClr val="757070"/>
                </a:solidFill>
              </a:rPr>
              <a:t>research</a:t>
            </a:r>
            <a:endParaRPr sz="1600" i="1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32"/>
          <p:cNvSpPr txBox="1"/>
          <p:nvPr/>
        </p:nvSpPr>
        <p:spPr>
          <a:xfrm rot="-5400000">
            <a:off x="-1618418" y="3167390"/>
            <a:ext cx="40622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Bank Exit - </a:t>
            </a:r>
            <a:r>
              <a:rPr lang="fr-F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France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1000" y="547913"/>
            <a:ext cx="322656" cy="32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97910" y="562881"/>
            <a:ext cx="322656" cy="32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32"/>
          <p:cNvPicPr preferRelativeResize="0"/>
          <p:nvPr/>
        </p:nvPicPr>
        <p:blipFill rotWithShape="1">
          <a:blip r:embed="rId8">
            <a:alphaModFix/>
          </a:blip>
          <a:srcRect r="71513"/>
          <a:stretch/>
        </p:blipFill>
        <p:spPr>
          <a:xfrm>
            <a:off x="7487978" y="571500"/>
            <a:ext cx="337186" cy="31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16958" y="556481"/>
            <a:ext cx="322656" cy="32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32"/>
          <p:cNvPicPr preferRelativeResize="0"/>
          <p:nvPr/>
        </p:nvPicPr>
        <p:blipFill rotWithShape="1">
          <a:blip r:embed="rId8">
            <a:alphaModFix/>
          </a:blip>
          <a:srcRect r="71513"/>
          <a:stretch/>
        </p:blipFill>
        <p:spPr>
          <a:xfrm>
            <a:off x="11222552" y="565100"/>
            <a:ext cx="337186" cy="314797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32"/>
          <p:cNvSpPr txBox="1"/>
          <p:nvPr/>
        </p:nvSpPr>
        <p:spPr>
          <a:xfrm rot="-5400000">
            <a:off x="6116373" y="2916337"/>
            <a:ext cx="4186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Monerujo</a:t>
            </a:r>
            <a:r>
              <a:rPr lang="fr-FR" sz="1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 n'est disponible que sur Android</a:t>
            </a:r>
            <a:endParaRPr sz="1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Espace réservé du contenu 22">
            <a:extLst>
              <a:ext uri="{FF2B5EF4-FFF2-40B4-BE49-F238E27FC236}">
                <a16:creationId xmlns:a16="http://schemas.microsoft.com/office/drawing/2014/main" id="{E1FDDF87-5E16-7066-E0A8-1B99AE4CB6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71" t="24039" r="28219" b="61178"/>
          <a:stretch/>
        </p:blipFill>
        <p:spPr>
          <a:xfrm>
            <a:off x="10091896" y="3118178"/>
            <a:ext cx="611612" cy="828129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CD83DD3-A2D3-FEEB-C071-149C91DF7313}"/>
              </a:ext>
            </a:extLst>
          </p:cNvPr>
          <p:cNvGrpSpPr/>
          <p:nvPr/>
        </p:nvGrpSpPr>
        <p:grpSpPr>
          <a:xfrm>
            <a:off x="6293032" y="3151158"/>
            <a:ext cx="726710" cy="817526"/>
            <a:chOff x="5919531" y="2829543"/>
            <a:chExt cx="859685" cy="967118"/>
          </a:xfrm>
        </p:grpSpPr>
        <p:pic>
          <p:nvPicPr>
            <p:cNvPr id="7" name="Google Shape;1034;p38">
              <a:extLst>
                <a:ext uri="{FF2B5EF4-FFF2-40B4-BE49-F238E27FC236}">
                  <a16:creationId xmlns:a16="http://schemas.microsoft.com/office/drawing/2014/main" id="{A6702520-C215-CF60-276C-EC1ABE88938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1"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106" b="36897" l="54550" r="71385">
                          <a14:foregroundMark x1="65278" y1="26328" x2="58889" y2="26328"/>
                          <a14:foregroundMark x1="66528" y1="26484" x2="56806" y2="26250"/>
                        </a14:backgroundRemoval>
                      </a14:imgEffect>
                    </a14:imgLayer>
                  </a14:imgProps>
                </a:ext>
              </a:extLst>
            </a:blip>
            <a:srcRect l="52446" t="24757" r="26511" b="61754"/>
            <a:stretch/>
          </p:blipFill>
          <p:spPr>
            <a:xfrm>
              <a:off x="5930553" y="2829543"/>
              <a:ext cx="848663" cy="967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034;p38">
              <a:extLst>
                <a:ext uri="{FF2B5EF4-FFF2-40B4-BE49-F238E27FC236}">
                  <a16:creationId xmlns:a16="http://schemas.microsoft.com/office/drawing/2014/main" id="{FECBB456-248F-A345-405C-2F22172D51B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3"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094" b="36875" l="53194" r="71250">
                          <a14:foregroundMark x1="65278" y1="26328" x2="58889" y2="26328"/>
                          <a14:foregroundMark x1="66528" y1="26484" x2="56806" y2="26250"/>
                          <a14:foregroundMark x1="69722" y1="35391" x2="55694" y2="35391"/>
                          <a14:foregroundMark x1="70694" y1="36328" x2="53194" y2="36250"/>
                          <a14:foregroundMark x1="59028" y1="35391" x2="54167" y2="35234"/>
                        </a14:backgroundRemoval>
                      </a14:imgEffect>
                    </a14:imgLayer>
                  </a14:imgProps>
                </a:ext>
              </a:extLst>
            </a:blip>
            <a:srcRect l="52446" t="34105" r="26511" b="61754"/>
            <a:stretch/>
          </p:blipFill>
          <p:spPr>
            <a:xfrm>
              <a:off x="5919531" y="3491840"/>
              <a:ext cx="827999" cy="2806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Google Shape;1008;p37">
            <a:extLst>
              <a:ext uri="{FF2B5EF4-FFF2-40B4-BE49-F238E27FC236}">
                <a16:creationId xmlns:a16="http://schemas.microsoft.com/office/drawing/2014/main" id="{BC49A507-DB1F-20EF-8A72-67EB7C9BD7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677" t="24972" r="28403" b="63174"/>
          <a:stretch/>
        </p:blipFill>
        <p:spPr>
          <a:xfrm>
            <a:off x="6351260" y="2384398"/>
            <a:ext cx="574034" cy="63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08;p37">
            <a:extLst>
              <a:ext uri="{FF2B5EF4-FFF2-40B4-BE49-F238E27FC236}">
                <a16:creationId xmlns:a16="http://schemas.microsoft.com/office/drawing/2014/main" id="{3E6BE1B9-1FA2-C1A6-01D0-B4738B141E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677" t="24972" r="28403" b="63174"/>
          <a:stretch/>
        </p:blipFill>
        <p:spPr>
          <a:xfrm>
            <a:off x="10093590" y="2366674"/>
            <a:ext cx="574034" cy="63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33"/>
          <p:cNvPicPr preferRelativeResize="0"/>
          <p:nvPr/>
        </p:nvPicPr>
        <p:blipFill rotWithShape="1">
          <a:blip r:embed="rId3">
            <a:alphaModFix/>
          </a:blip>
          <a:srcRect b="24946"/>
          <a:stretch/>
        </p:blipFill>
        <p:spPr>
          <a:xfrm>
            <a:off x="6761979" y="863202"/>
            <a:ext cx="3857625" cy="5147074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33"/>
          <p:cNvSpPr/>
          <p:nvPr/>
        </p:nvSpPr>
        <p:spPr>
          <a:xfrm>
            <a:off x="7814774" y="2490619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3"/>
          <p:cNvSpPr/>
          <p:nvPr/>
        </p:nvSpPr>
        <p:spPr>
          <a:xfrm>
            <a:off x="9653346" y="2482007"/>
            <a:ext cx="828000" cy="10336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9FF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33"/>
          <p:cNvSpPr/>
          <p:nvPr/>
        </p:nvSpPr>
        <p:spPr>
          <a:xfrm>
            <a:off x="6885134" y="4766459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CC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3"/>
          <p:cNvSpPr txBox="1"/>
          <p:nvPr/>
        </p:nvSpPr>
        <p:spPr>
          <a:xfrm>
            <a:off x="9586389" y="2138372"/>
            <a:ext cx="10035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Dépenser</a:t>
            </a:r>
            <a:endParaRPr b="1" dirty="0">
              <a:solidFill>
                <a:srgbClr val="99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3"/>
          <p:cNvSpPr txBox="1"/>
          <p:nvPr/>
        </p:nvSpPr>
        <p:spPr>
          <a:xfrm>
            <a:off x="7705712" y="1916801"/>
            <a:ext cx="1027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Acheter &amp; stocker</a:t>
            </a:r>
            <a:endParaRPr b="1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3"/>
          <p:cNvSpPr/>
          <p:nvPr/>
        </p:nvSpPr>
        <p:spPr>
          <a:xfrm>
            <a:off x="8581629" y="2780669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33"/>
          <p:cNvSpPr/>
          <p:nvPr/>
        </p:nvSpPr>
        <p:spPr>
          <a:xfrm>
            <a:off x="9517084" y="2766335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33"/>
          <p:cNvSpPr txBox="1"/>
          <p:nvPr/>
        </p:nvSpPr>
        <p:spPr>
          <a:xfrm>
            <a:off x="8743138" y="2640611"/>
            <a:ext cx="828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 err="1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Payment</a:t>
            </a:r>
            <a:br>
              <a:rPr lang="fr-FR" sz="1100" dirty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100" dirty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&lt; 20 min</a:t>
            </a:r>
            <a:endParaRPr sz="1100" dirty="0">
              <a:solidFill>
                <a:srgbClr val="FEE5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33"/>
          <p:cNvSpPr txBox="1"/>
          <p:nvPr/>
        </p:nvSpPr>
        <p:spPr>
          <a:xfrm>
            <a:off x="9562185" y="3548602"/>
            <a:ext cx="95944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Cartes cadeaux </a:t>
            </a:r>
            <a:r>
              <a:rPr lang="fr-F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dans un 1</a:t>
            </a:r>
            <a:r>
              <a:rPr lang="fr-FR" sz="140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</a:t>
            </a:r>
            <a:r>
              <a:rPr lang="fr-F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temps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(Bitcoin)</a:t>
            </a:r>
            <a:endParaRPr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33"/>
          <p:cNvSpPr txBox="1"/>
          <p:nvPr/>
        </p:nvSpPr>
        <p:spPr>
          <a:xfrm rot="-5400000">
            <a:off x="5554325" y="2909391"/>
            <a:ext cx="26742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V2.2 - Nov22 - @SortieDeBanque</a:t>
            </a:r>
            <a:endParaRPr sz="1200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3"/>
          <p:cNvSpPr txBox="1"/>
          <p:nvPr/>
        </p:nvSpPr>
        <p:spPr>
          <a:xfrm>
            <a:off x="7758698" y="3507711"/>
            <a:ext cx="94015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Bitcoin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F2F2F2"/>
                </a:solidFill>
                <a:highlight>
                  <a:srgbClr val="C00000"/>
                </a:highlight>
                <a:latin typeface="Arial"/>
                <a:ea typeface="Arial"/>
                <a:cs typeface="Arial"/>
                <a:sym typeface="Arial"/>
              </a:rPr>
              <a:t>KYC indirect</a:t>
            </a:r>
            <a:endParaRPr sz="1200" dirty="0">
              <a:solidFill>
                <a:srgbClr val="F2F2F2"/>
              </a:solidFill>
              <a:highlight>
                <a:srgbClr val="C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4" name="Google Shape;90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2920" y="131971"/>
            <a:ext cx="602844" cy="60284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33"/>
          <p:cNvSpPr txBox="1"/>
          <p:nvPr/>
        </p:nvSpPr>
        <p:spPr>
          <a:xfrm>
            <a:off x="1540377" y="181390"/>
            <a:ext cx="863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800" b="1" dirty="0">
                <a:solidFill>
                  <a:schemeClr val="dk1"/>
                </a:solidFill>
              </a:rPr>
              <a:t>Exit the Bank : </a:t>
            </a:r>
            <a:r>
              <a:rPr lang="fr-FR" sz="2800" b="1" dirty="0" err="1">
                <a:solidFill>
                  <a:schemeClr val="dk1"/>
                </a:solidFill>
              </a:rPr>
              <a:t>Step</a:t>
            </a:r>
            <a:r>
              <a:rPr lang="fr-FR" sz="2800" b="1" dirty="0">
                <a:solidFill>
                  <a:schemeClr val="dk1"/>
                </a:solidFill>
              </a:rPr>
              <a:t> 1 - Bitcoin </a:t>
            </a:r>
            <a:r>
              <a:rPr lang="fr-FR" sz="2800" b="1" dirty="0" err="1">
                <a:solidFill>
                  <a:schemeClr val="dk1"/>
                </a:solidFill>
              </a:rPr>
              <a:t>beginner</a:t>
            </a:r>
            <a:r>
              <a:rPr lang="fr-FR" sz="2800" b="1" dirty="0">
                <a:solidFill>
                  <a:schemeClr val="dk1"/>
                </a:solidFill>
              </a:rPr>
              <a:t> </a:t>
            </a:r>
            <a:endParaRPr sz="2800" b="1" dirty="0">
              <a:solidFill>
                <a:schemeClr val="dk1"/>
              </a:solidFill>
            </a:endParaRPr>
          </a:p>
        </p:txBody>
      </p:sp>
      <p:pic>
        <p:nvPicPr>
          <p:cNvPr id="906" name="Google Shape;906;p33"/>
          <p:cNvPicPr preferRelativeResize="0"/>
          <p:nvPr/>
        </p:nvPicPr>
        <p:blipFill rotWithShape="1">
          <a:blip r:embed="rId3">
            <a:alphaModFix/>
          </a:blip>
          <a:srcRect b="24946"/>
          <a:stretch/>
        </p:blipFill>
        <p:spPr>
          <a:xfrm>
            <a:off x="1947180" y="863203"/>
            <a:ext cx="3857625" cy="5147074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33"/>
          <p:cNvSpPr/>
          <p:nvPr/>
        </p:nvSpPr>
        <p:spPr>
          <a:xfrm>
            <a:off x="6002548" y="3254465"/>
            <a:ext cx="590089" cy="7348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E599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8" name="Google Shape;90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2163" y="5730876"/>
            <a:ext cx="957174" cy="919546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33"/>
          <p:cNvSpPr txBox="1"/>
          <p:nvPr/>
        </p:nvSpPr>
        <p:spPr>
          <a:xfrm rot="-5400000">
            <a:off x="-592270" y="3252073"/>
            <a:ext cx="40404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@SortieDeBanque  - V2.2 - Nov22 </a:t>
            </a:r>
            <a:endParaRPr sz="1800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33"/>
          <p:cNvSpPr txBox="1"/>
          <p:nvPr/>
        </p:nvSpPr>
        <p:spPr>
          <a:xfrm rot="-5400000">
            <a:off x="-714749" y="2700518"/>
            <a:ext cx="4840581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i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Pas un conseil en investissement</a:t>
            </a:r>
            <a:endParaRPr sz="1600" i="1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3"/>
          <p:cNvSpPr txBox="1"/>
          <p:nvPr/>
        </p:nvSpPr>
        <p:spPr>
          <a:xfrm>
            <a:off x="3108651" y="6079864"/>
            <a:ext cx="6111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>
                <a:solidFill>
                  <a:schemeClr val="dk1"/>
                </a:solidFill>
              </a:rPr>
              <a:t>Become familiar with buying, storing and spending Bitcoin (BTC). Public transactions and indirect KYC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12" name="Google Shape;912;p33"/>
          <p:cNvSpPr txBox="1"/>
          <p:nvPr/>
        </p:nvSpPr>
        <p:spPr>
          <a:xfrm>
            <a:off x="8392142" y="6017551"/>
            <a:ext cx="70199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600" b="1" dirty="0">
                <a:solidFill>
                  <a:srgbClr val="E66914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endParaRPr sz="5600" b="1" dirty="0">
              <a:solidFill>
                <a:srgbClr val="E669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3"/>
          <p:cNvSpPr txBox="1"/>
          <p:nvPr/>
        </p:nvSpPr>
        <p:spPr>
          <a:xfrm>
            <a:off x="9330220" y="6036074"/>
            <a:ext cx="23828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Relai.app </a:t>
            </a:r>
            <a:b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Bitrefill.com</a:t>
            </a:r>
            <a:endParaRPr/>
          </a:p>
        </p:txBody>
      </p:sp>
      <p:sp>
        <p:nvSpPr>
          <p:cNvPr id="2" name="Google Shape;844;p31">
            <a:extLst>
              <a:ext uri="{FF2B5EF4-FFF2-40B4-BE49-F238E27FC236}">
                <a16:creationId xmlns:a16="http://schemas.microsoft.com/office/drawing/2014/main" id="{5DA74FD1-DC18-D2F6-51D7-D0E05DA7E61E}"/>
              </a:ext>
            </a:extLst>
          </p:cNvPr>
          <p:cNvSpPr txBox="1"/>
          <p:nvPr/>
        </p:nvSpPr>
        <p:spPr>
          <a:xfrm>
            <a:off x="7758698" y="4660853"/>
            <a:ext cx="136652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u="sng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unstoppable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messenger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client &amp;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untraceable</a:t>
            </a:r>
            <a:endParaRPr b="1" dirty="0">
              <a:solidFill>
                <a:srgbClr val="00CC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0002" y="27115"/>
            <a:ext cx="38576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34"/>
          <p:cNvSpPr/>
          <p:nvPr/>
        </p:nvSpPr>
        <p:spPr>
          <a:xfrm>
            <a:off x="4972797" y="165453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4"/>
          <p:cNvSpPr/>
          <p:nvPr/>
        </p:nvSpPr>
        <p:spPr>
          <a:xfrm>
            <a:off x="6811369" y="1645921"/>
            <a:ext cx="828000" cy="10336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9FF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4"/>
          <p:cNvSpPr/>
          <p:nvPr/>
        </p:nvSpPr>
        <p:spPr>
          <a:xfrm>
            <a:off x="4043157" y="393037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CC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4"/>
          <p:cNvSpPr txBox="1"/>
          <p:nvPr/>
        </p:nvSpPr>
        <p:spPr>
          <a:xfrm>
            <a:off x="6744412" y="1302286"/>
            <a:ext cx="10035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Spend</a:t>
            </a:r>
            <a:endParaRPr b="1" dirty="0">
              <a:solidFill>
                <a:srgbClr val="99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4"/>
          <p:cNvSpPr txBox="1"/>
          <p:nvPr/>
        </p:nvSpPr>
        <p:spPr>
          <a:xfrm>
            <a:off x="4863735" y="1080715"/>
            <a:ext cx="1027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Buy</a:t>
            </a:r>
            <a:r>
              <a:rPr lang="fr-FR" b="1" dirty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&amp; Store</a:t>
            </a:r>
            <a:endParaRPr b="1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34"/>
          <p:cNvSpPr/>
          <p:nvPr/>
        </p:nvSpPr>
        <p:spPr>
          <a:xfrm>
            <a:off x="5882683" y="5575177"/>
            <a:ext cx="828000" cy="94489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4"/>
          <p:cNvSpPr txBox="1"/>
          <p:nvPr/>
        </p:nvSpPr>
        <p:spPr>
          <a:xfrm>
            <a:off x="5739652" y="5236623"/>
            <a:ext cx="136652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C55A11"/>
                </a:solidFill>
              </a:rPr>
              <a:t>De</a:t>
            </a:r>
            <a:r>
              <a:rPr lang="fr-FR" sz="1600" b="1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-Google !</a:t>
            </a:r>
            <a:endParaRPr sz="1600" b="1" dirty="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4"/>
          <p:cNvSpPr txBox="1"/>
          <p:nvPr/>
        </p:nvSpPr>
        <p:spPr>
          <a:xfrm>
            <a:off x="4114137" y="311656"/>
            <a:ext cx="3642359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fr-FR" sz="2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Monetary</a:t>
            </a: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resiliency</a:t>
            </a: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– </a:t>
            </a:r>
            <a:br>
              <a:rPr lang="fr-FR" sz="18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dirty="0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Bitcoin </a:t>
            </a:r>
            <a:r>
              <a:rPr lang="fr-FR" sz="1800" b="1" dirty="0" err="1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beginner</a:t>
            </a:r>
            <a:r>
              <a:rPr lang="fr-FR" sz="1800" b="1" dirty="0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 – public</a:t>
            </a:r>
            <a:endParaRPr sz="1800" b="1" u="sng" dirty="0">
              <a:solidFill>
                <a:srgbClr val="CCFF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4"/>
          <p:cNvSpPr/>
          <p:nvPr/>
        </p:nvSpPr>
        <p:spPr>
          <a:xfrm>
            <a:off x="5739652" y="1944583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34"/>
          <p:cNvSpPr/>
          <p:nvPr/>
        </p:nvSpPr>
        <p:spPr>
          <a:xfrm>
            <a:off x="6675107" y="1930249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34"/>
          <p:cNvSpPr txBox="1"/>
          <p:nvPr/>
        </p:nvSpPr>
        <p:spPr>
          <a:xfrm>
            <a:off x="5901161" y="1804525"/>
            <a:ext cx="828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 err="1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Payment</a:t>
            </a:r>
            <a:br>
              <a:rPr lang="fr-FR" sz="1100" dirty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100" dirty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&lt; 20 min</a:t>
            </a:r>
            <a:endParaRPr sz="1100" dirty="0">
              <a:solidFill>
                <a:srgbClr val="FEE5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34"/>
          <p:cNvSpPr txBox="1"/>
          <p:nvPr/>
        </p:nvSpPr>
        <p:spPr>
          <a:xfrm>
            <a:off x="6675108" y="2712516"/>
            <a:ext cx="10045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Gift </a:t>
            </a:r>
            <a:r>
              <a:rPr lang="fr-FR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cards</a:t>
            </a:r>
            <a:br>
              <a:rPr lang="fr-FR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first place</a:t>
            </a:r>
            <a:endParaRPr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(Bitcoin)</a:t>
            </a:r>
            <a:endParaRPr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34"/>
          <p:cNvSpPr txBox="1"/>
          <p:nvPr/>
        </p:nvSpPr>
        <p:spPr>
          <a:xfrm rot="-5400000">
            <a:off x="2702450" y="2197268"/>
            <a:ext cx="269404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V2.2 - Nov22 - @SortieDeBanque</a:t>
            </a:r>
            <a:endParaRPr sz="1200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34"/>
          <p:cNvSpPr txBox="1"/>
          <p:nvPr/>
        </p:nvSpPr>
        <p:spPr>
          <a:xfrm>
            <a:off x="4916721" y="2671625"/>
            <a:ext cx="94015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Bitcoin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F2F2F2"/>
                </a:solidFill>
                <a:highlight>
                  <a:srgbClr val="C00000"/>
                </a:highlight>
                <a:latin typeface="Arial"/>
                <a:ea typeface="Arial"/>
                <a:cs typeface="Arial"/>
                <a:sym typeface="Arial"/>
              </a:rPr>
              <a:t>KYC indirect</a:t>
            </a:r>
            <a:endParaRPr sz="1200" dirty="0">
              <a:solidFill>
                <a:srgbClr val="F2F2F2"/>
              </a:solidFill>
              <a:highlight>
                <a:srgbClr val="C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1369" y="2195535"/>
            <a:ext cx="602844" cy="60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34" descr="Logo iOS: valor, história, png, vector"/>
          <p:cNvPicPr preferRelativeResize="0"/>
          <p:nvPr/>
        </p:nvPicPr>
        <p:blipFill rotWithShape="1">
          <a:blip r:embed="rId5">
            <a:alphaModFix/>
          </a:blip>
          <a:srcRect r="54752" b="3731"/>
          <a:stretch/>
        </p:blipFill>
        <p:spPr>
          <a:xfrm>
            <a:off x="2185358" y="3682772"/>
            <a:ext cx="383673" cy="45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34" descr="Android Logo (PNG e SVG) Download Vetorial Transparente"/>
          <p:cNvPicPr preferRelativeResize="0"/>
          <p:nvPr/>
        </p:nvPicPr>
        <p:blipFill rotWithShape="1">
          <a:blip r:embed="rId6">
            <a:alphaModFix/>
          </a:blip>
          <a:srcRect b="29951"/>
          <a:stretch/>
        </p:blipFill>
        <p:spPr>
          <a:xfrm>
            <a:off x="3008344" y="3746314"/>
            <a:ext cx="567445" cy="347811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34"/>
          <p:cNvSpPr txBox="1"/>
          <p:nvPr/>
        </p:nvSpPr>
        <p:spPr>
          <a:xfrm>
            <a:off x="2603366" y="3768892"/>
            <a:ext cx="3836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4"/>
          <p:cNvSpPr txBox="1"/>
          <p:nvPr/>
        </p:nvSpPr>
        <p:spPr>
          <a:xfrm>
            <a:off x="1553151" y="592464"/>
            <a:ext cx="23430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b="1">
                <a:solidFill>
                  <a:schemeClr val="dk1"/>
                </a:solidFill>
              </a:rPr>
              <a:t>Step 1</a:t>
            </a:r>
            <a:endParaRPr sz="17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b="1">
                <a:solidFill>
                  <a:schemeClr val="dk1"/>
                </a:solidFill>
              </a:rPr>
              <a:t>Bitcoin beginner</a:t>
            </a:r>
            <a:endParaRPr sz="17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b="1">
                <a:solidFill>
                  <a:schemeClr val="dk1"/>
                </a:solidFill>
              </a:rPr>
              <a:t>Public transactions</a:t>
            </a:r>
            <a:endParaRPr sz="17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b="1">
                <a:solidFill>
                  <a:schemeClr val="dk1"/>
                </a:solidFill>
              </a:rPr>
              <a:t>and indirect KYC</a:t>
            </a:r>
            <a:endParaRPr sz="17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700" b="1">
              <a:solidFill>
                <a:schemeClr val="dk1"/>
              </a:solidFill>
            </a:endParaRPr>
          </a:p>
        </p:txBody>
      </p:sp>
      <p:sp>
        <p:nvSpPr>
          <p:cNvPr id="938" name="Google Shape;938;p34"/>
          <p:cNvSpPr txBox="1"/>
          <p:nvPr/>
        </p:nvSpPr>
        <p:spPr>
          <a:xfrm>
            <a:off x="1863792" y="4901113"/>
            <a:ext cx="188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i="1">
                <a:solidFill>
                  <a:schemeClr val="dk1"/>
                </a:solidFill>
              </a:rPr>
              <a:t>12 keywords 🔑</a:t>
            </a:r>
            <a:endParaRPr sz="1800" i="1">
              <a:solidFill>
                <a:schemeClr val="dk1"/>
              </a:solidFill>
            </a:endParaRPr>
          </a:p>
        </p:txBody>
      </p:sp>
      <p:sp>
        <p:nvSpPr>
          <p:cNvPr id="939" name="Google Shape;939;p34"/>
          <p:cNvSpPr txBox="1"/>
          <p:nvPr/>
        </p:nvSpPr>
        <p:spPr>
          <a:xfrm>
            <a:off x="1729489" y="4254324"/>
            <a:ext cx="206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>
                <a:solidFill>
                  <a:schemeClr val="dk1"/>
                </a:solidFill>
              </a:rPr>
              <a:t>Bitcoin wallet : Relai.app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40" name="Google Shape;940;p34"/>
          <p:cNvSpPr txBox="1"/>
          <p:nvPr/>
        </p:nvSpPr>
        <p:spPr>
          <a:xfrm>
            <a:off x="1095203" y="3766450"/>
            <a:ext cx="113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</a:rPr>
              <a:t>available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4"/>
          <p:cNvSpPr txBox="1"/>
          <p:nvPr/>
        </p:nvSpPr>
        <p:spPr>
          <a:xfrm>
            <a:off x="1677969" y="2966508"/>
            <a:ext cx="2102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>
                <a:solidFill>
                  <a:srgbClr val="A5A5A5"/>
                </a:solidFill>
              </a:rPr>
              <a:t>Not an investment advice.</a:t>
            </a:r>
            <a:endParaRPr sz="1100">
              <a:solidFill>
                <a:srgbClr val="A5A5A5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>
                <a:solidFill>
                  <a:srgbClr val="A5A5A5"/>
                </a:solidFill>
              </a:rPr>
              <a:t>Keep track of your purchases and expenses for tax purposes</a:t>
            </a:r>
            <a:endParaRPr sz="1100">
              <a:solidFill>
                <a:srgbClr val="A5A5A5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A5A5A5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A5A5A5"/>
              </a:solidFill>
            </a:endParaRPr>
          </a:p>
        </p:txBody>
      </p:sp>
      <p:sp>
        <p:nvSpPr>
          <p:cNvPr id="2" name="Google Shape;844;p31">
            <a:extLst>
              <a:ext uri="{FF2B5EF4-FFF2-40B4-BE49-F238E27FC236}">
                <a16:creationId xmlns:a16="http://schemas.microsoft.com/office/drawing/2014/main" id="{EB225FE8-2633-4400-34BF-660CB106730E}"/>
              </a:ext>
            </a:extLst>
          </p:cNvPr>
          <p:cNvSpPr txBox="1"/>
          <p:nvPr/>
        </p:nvSpPr>
        <p:spPr>
          <a:xfrm>
            <a:off x="4895008" y="3847805"/>
            <a:ext cx="136652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u="sng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unstoppable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messenger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client &amp;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untraceable</a:t>
            </a:r>
            <a:endParaRPr b="1" dirty="0">
              <a:solidFill>
                <a:srgbClr val="00CC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3187" y="0"/>
            <a:ext cx="38576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37"/>
          <p:cNvSpPr/>
          <p:nvPr/>
        </p:nvSpPr>
        <p:spPr>
          <a:xfrm>
            <a:off x="4972797" y="165453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37"/>
          <p:cNvSpPr/>
          <p:nvPr/>
        </p:nvSpPr>
        <p:spPr>
          <a:xfrm>
            <a:off x="6811369" y="1645921"/>
            <a:ext cx="828000" cy="10336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9FF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37"/>
          <p:cNvSpPr/>
          <p:nvPr/>
        </p:nvSpPr>
        <p:spPr>
          <a:xfrm>
            <a:off x="4043157" y="393037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CC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7"/>
          <p:cNvSpPr/>
          <p:nvPr/>
        </p:nvSpPr>
        <p:spPr>
          <a:xfrm>
            <a:off x="5882683" y="551025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7"/>
          <p:cNvSpPr txBox="1"/>
          <p:nvPr/>
        </p:nvSpPr>
        <p:spPr>
          <a:xfrm>
            <a:off x="5727849" y="5131992"/>
            <a:ext cx="13665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De-Google !</a:t>
            </a:r>
            <a:endParaRPr sz="1600" b="1" dirty="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37"/>
          <p:cNvSpPr txBox="1"/>
          <p:nvPr/>
        </p:nvSpPr>
        <p:spPr>
          <a:xfrm>
            <a:off x="4114137" y="311656"/>
            <a:ext cx="3642359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fr-FR" sz="2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Monetary</a:t>
            </a: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resiliency</a:t>
            </a: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br>
              <a:rPr lang="fr-FR" sz="18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dirty="0" err="1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anonymous</a:t>
            </a:r>
            <a:r>
              <a:rPr lang="fr-FR" sz="1800" b="1" dirty="0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 dirty="0">
                <a:solidFill>
                  <a:srgbClr val="CCFFCC"/>
                </a:solidFill>
              </a:rPr>
              <a:t>B</a:t>
            </a:r>
            <a:r>
              <a:rPr lang="fr-FR" sz="1800" b="1" dirty="0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itcoin – public</a:t>
            </a:r>
            <a:endParaRPr sz="1800" b="1" u="sng" dirty="0">
              <a:solidFill>
                <a:srgbClr val="CCFF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37"/>
          <p:cNvSpPr txBox="1"/>
          <p:nvPr/>
        </p:nvSpPr>
        <p:spPr>
          <a:xfrm>
            <a:off x="4794670" y="6553886"/>
            <a:ext cx="29618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V2.0 - Nov22 - @SortieDeBanque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37"/>
          <p:cNvSpPr/>
          <p:nvPr/>
        </p:nvSpPr>
        <p:spPr>
          <a:xfrm>
            <a:off x="5739652" y="1944583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37"/>
          <p:cNvSpPr/>
          <p:nvPr/>
        </p:nvSpPr>
        <p:spPr>
          <a:xfrm>
            <a:off x="6675107" y="1930249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37"/>
          <p:cNvSpPr txBox="1"/>
          <p:nvPr/>
        </p:nvSpPr>
        <p:spPr>
          <a:xfrm>
            <a:off x="5829188" y="2706873"/>
            <a:ext cx="9401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BTC Lightning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= 3 sec !</a:t>
            </a:r>
            <a:endParaRPr sz="1200"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37"/>
          <p:cNvSpPr txBox="1"/>
          <p:nvPr/>
        </p:nvSpPr>
        <p:spPr>
          <a:xfrm>
            <a:off x="6783979" y="2712516"/>
            <a:ext cx="8978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Cartes cadeaux</a:t>
            </a:r>
            <a:endParaRPr sz="1400" b="1" dirty="0">
              <a:solidFill>
                <a:srgbClr val="CCFF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37"/>
          <p:cNvSpPr txBox="1"/>
          <p:nvPr/>
        </p:nvSpPr>
        <p:spPr>
          <a:xfrm rot="-5400000">
            <a:off x="2731597" y="2094437"/>
            <a:ext cx="2742795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V2.0 - Nov22 - @SortieDeBanque</a:t>
            </a:r>
            <a:endParaRPr sz="1100" dirty="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37"/>
          <p:cNvSpPr txBox="1">
            <a:spLocks noGrp="1"/>
          </p:cNvSpPr>
          <p:nvPr>
            <p:ph type="body" idx="1"/>
          </p:nvPr>
        </p:nvSpPr>
        <p:spPr>
          <a:xfrm>
            <a:off x="1817512" y="508000"/>
            <a:ext cx="1983005" cy="210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-FR" sz="3300" b="1" dirty="0"/>
              <a:t>- </a:t>
            </a:r>
            <a:r>
              <a:rPr lang="fr-FR" sz="3300" b="1" dirty="0" err="1"/>
              <a:t>Step</a:t>
            </a:r>
            <a:r>
              <a:rPr lang="fr-FR" sz="3300" b="1" dirty="0"/>
              <a:t> 2 -</a:t>
            </a:r>
            <a:endParaRPr sz="3300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-FR" sz="3300" dirty="0"/>
              <a:t>Bitcoin Citizen</a:t>
            </a:r>
            <a:br>
              <a:rPr lang="fr-FR" sz="3300" dirty="0"/>
            </a:br>
            <a:endParaRPr sz="33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-FR" sz="3300" b="1" dirty="0"/>
              <a:t>Instant &amp; </a:t>
            </a:r>
            <a:r>
              <a:rPr lang="fr-FR" sz="3300" b="1" dirty="0" err="1"/>
              <a:t>low</a:t>
            </a:r>
            <a:r>
              <a:rPr lang="fr-FR" sz="3300" b="1" dirty="0"/>
              <a:t> </a:t>
            </a:r>
            <a:r>
              <a:rPr lang="fr-FR" sz="3300" b="1" dirty="0" err="1"/>
              <a:t>traceability</a:t>
            </a:r>
            <a:endParaRPr sz="3300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3333"/>
              <a:buNone/>
            </a:pPr>
            <a:r>
              <a:rPr lang="fr-FR" sz="3200" dirty="0"/>
              <a:t>(Lightning)</a:t>
            </a:r>
            <a:endParaRPr sz="3200" dirty="0"/>
          </a:p>
        </p:txBody>
      </p:sp>
      <p:sp>
        <p:nvSpPr>
          <p:cNvPr id="1025" name="Google Shape;1025;p37"/>
          <p:cNvSpPr txBox="1"/>
          <p:nvPr/>
        </p:nvSpPr>
        <p:spPr>
          <a:xfrm>
            <a:off x="4916721" y="2700542"/>
            <a:ext cx="9401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F2F2F2"/>
                </a:solidFill>
                <a:highlight>
                  <a:srgbClr val="008080"/>
                </a:highlight>
                <a:latin typeface="Arial"/>
                <a:ea typeface="Arial"/>
                <a:cs typeface="Arial"/>
                <a:sym typeface="Arial"/>
              </a:rPr>
              <a:t>no-KYC</a:t>
            </a:r>
            <a:endParaRPr sz="1400">
              <a:solidFill>
                <a:srgbClr val="F2F2F2"/>
              </a:solidFill>
              <a:highlight>
                <a:srgbClr val="00808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37"/>
          <p:cNvSpPr/>
          <p:nvPr/>
        </p:nvSpPr>
        <p:spPr>
          <a:xfrm>
            <a:off x="5894571" y="1645921"/>
            <a:ext cx="828000" cy="10336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8146" y="2610574"/>
            <a:ext cx="552340" cy="55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14885" y="2582885"/>
            <a:ext cx="614751" cy="61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52;p35">
            <a:extLst>
              <a:ext uri="{FF2B5EF4-FFF2-40B4-BE49-F238E27FC236}">
                <a16:creationId xmlns:a16="http://schemas.microsoft.com/office/drawing/2014/main" id="{31864E7D-800D-3F56-79ED-478B1F4B5EDF}"/>
              </a:ext>
            </a:extLst>
          </p:cNvPr>
          <p:cNvSpPr txBox="1"/>
          <p:nvPr/>
        </p:nvSpPr>
        <p:spPr>
          <a:xfrm>
            <a:off x="6744412" y="1302286"/>
            <a:ext cx="10035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Spend</a:t>
            </a:r>
            <a:endParaRPr b="1" dirty="0">
              <a:solidFill>
                <a:srgbClr val="99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60;p35">
            <a:extLst>
              <a:ext uri="{FF2B5EF4-FFF2-40B4-BE49-F238E27FC236}">
                <a16:creationId xmlns:a16="http://schemas.microsoft.com/office/drawing/2014/main" id="{810ADFE8-85AC-CF65-ED34-A7F0C27C0746}"/>
              </a:ext>
            </a:extLst>
          </p:cNvPr>
          <p:cNvSpPr txBox="1"/>
          <p:nvPr/>
        </p:nvSpPr>
        <p:spPr>
          <a:xfrm>
            <a:off x="5824535" y="1287848"/>
            <a:ext cx="88614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Store</a:t>
            </a:r>
            <a:endParaRPr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61;p35">
            <a:extLst>
              <a:ext uri="{FF2B5EF4-FFF2-40B4-BE49-F238E27FC236}">
                <a16:creationId xmlns:a16="http://schemas.microsoft.com/office/drawing/2014/main" id="{A04BB617-3292-2937-BE6B-099C4D803C96}"/>
              </a:ext>
            </a:extLst>
          </p:cNvPr>
          <p:cNvSpPr txBox="1"/>
          <p:nvPr/>
        </p:nvSpPr>
        <p:spPr>
          <a:xfrm>
            <a:off x="4860646" y="1302286"/>
            <a:ext cx="10273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Buy</a:t>
            </a:r>
            <a:endParaRPr b="1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44;p31">
            <a:extLst>
              <a:ext uri="{FF2B5EF4-FFF2-40B4-BE49-F238E27FC236}">
                <a16:creationId xmlns:a16="http://schemas.microsoft.com/office/drawing/2014/main" id="{C91EDEAF-1692-7239-F28B-EC6B233C6C0D}"/>
              </a:ext>
            </a:extLst>
          </p:cNvPr>
          <p:cNvSpPr txBox="1"/>
          <p:nvPr/>
        </p:nvSpPr>
        <p:spPr>
          <a:xfrm>
            <a:off x="4893009" y="3857309"/>
            <a:ext cx="136652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u="sng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unstoppable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messenger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client &amp;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untraceable</a:t>
            </a:r>
            <a:endParaRPr b="1" dirty="0">
              <a:solidFill>
                <a:srgbClr val="00CC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6FAC6D-E071-E855-5BEE-CFCC8547F6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5162" r="53701" b="62896"/>
          <a:stretch/>
        </p:blipFill>
        <p:spPr>
          <a:xfrm>
            <a:off x="5076404" y="1749948"/>
            <a:ext cx="625466" cy="8189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44189" y="40282"/>
            <a:ext cx="3812307" cy="677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38"/>
          <p:cNvSpPr/>
          <p:nvPr/>
        </p:nvSpPr>
        <p:spPr>
          <a:xfrm>
            <a:off x="4972797" y="165453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38"/>
          <p:cNvSpPr/>
          <p:nvPr/>
        </p:nvSpPr>
        <p:spPr>
          <a:xfrm>
            <a:off x="5894571" y="1645920"/>
            <a:ext cx="828000" cy="213890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38"/>
          <p:cNvSpPr/>
          <p:nvPr/>
        </p:nvSpPr>
        <p:spPr>
          <a:xfrm>
            <a:off x="6811369" y="1645921"/>
            <a:ext cx="828000" cy="10336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9FF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38"/>
          <p:cNvSpPr/>
          <p:nvPr/>
        </p:nvSpPr>
        <p:spPr>
          <a:xfrm>
            <a:off x="4043157" y="393037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CC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38"/>
          <p:cNvSpPr/>
          <p:nvPr/>
        </p:nvSpPr>
        <p:spPr>
          <a:xfrm>
            <a:off x="5882683" y="551025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38"/>
          <p:cNvSpPr txBox="1"/>
          <p:nvPr/>
        </p:nvSpPr>
        <p:spPr>
          <a:xfrm>
            <a:off x="5727849" y="5131992"/>
            <a:ext cx="13665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De-Google !</a:t>
            </a:r>
            <a:endParaRPr sz="1600" b="1" dirty="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38"/>
          <p:cNvSpPr txBox="1"/>
          <p:nvPr/>
        </p:nvSpPr>
        <p:spPr>
          <a:xfrm>
            <a:off x="4114137" y="400556"/>
            <a:ext cx="3642359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fr-FR" sz="2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Monetary</a:t>
            </a: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resiliency</a:t>
            </a: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br>
              <a:rPr lang="fr-FR" sz="18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dirty="0" err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anonymous</a:t>
            </a:r>
            <a:r>
              <a:rPr lang="fr-FR" sz="18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transactions</a:t>
            </a:r>
            <a:endParaRPr sz="18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6" name="Google Shape;1046;p38"/>
          <p:cNvCxnSpPr/>
          <p:nvPr/>
        </p:nvCxnSpPr>
        <p:spPr>
          <a:xfrm>
            <a:off x="6304032" y="1169997"/>
            <a:ext cx="134868" cy="132289"/>
          </a:xfrm>
          <a:prstGeom prst="straightConnector1">
            <a:avLst/>
          </a:prstGeom>
          <a:noFill/>
          <a:ln w="9525" cap="flat" cmpd="sng">
            <a:solidFill>
              <a:srgbClr val="FFF2C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7" name="Google Shape;1047;p38"/>
          <p:cNvSpPr txBox="1"/>
          <p:nvPr/>
        </p:nvSpPr>
        <p:spPr>
          <a:xfrm rot="-5400000">
            <a:off x="2845919" y="2185892"/>
            <a:ext cx="256232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V2.0 - Nov22 - @SortieDeBanque</a:t>
            </a:r>
            <a:endParaRPr sz="1100" dirty="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38"/>
          <p:cNvSpPr txBox="1"/>
          <p:nvPr/>
        </p:nvSpPr>
        <p:spPr>
          <a:xfrm>
            <a:off x="4916721" y="2671625"/>
            <a:ext cx="9401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F2F2F2"/>
                </a:solidFill>
                <a:highlight>
                  <a:srgbClr val="C00000"/>
                </a:highlight>
                <a:latin typeface="Arial"/>
                <a:ea typeface="Arial"/>
                <a:cs typeface="Arial"/>
                <a:sym typeface="Arial"/>
              </a:rPr>
              <a:t>KYC indirect</a:t>
            </a:r>
            <a:endParaRPr sz="1200">
              <a:solidFill>
                <a:srgbClr val="F2F2F2"/>
              </a:solidFill>
              <a:highlight>
                <a:srgbClr val="C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8"/>
          <p:cNvSpPr/>
          <p:nvPr/>
        </p:nvSpPr>
        <p:spPr>
          <a:xfrm>
            <a:off x="5739652" y="1944583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38"/>
          <p:cNvSpPr/>
          <p:nvPr/>
        </p:nvSpPr>
        <p:spPr>
          <a:xfrm>
            <a:off x="6675107" y="1930249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38"/>
          <p:cNvSpPr txBox="1"/>
          <p:nvPr/>
        </p:nvSpPr>
        <p:spPr>
          <a:xfrm>
            <a:off x="6783979" y="2712516"/>
            <a:ext cx="8861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Cartes cadeaux</a:t>
            </a:r>
            <a:endParaRPr sz="1400">
              <a:solidFill>
                <a:srgbClr val="CCFF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38"/>
          <p:cNvSpPr txBox="1"/>
          <p:nvPr/>
        </p:nvSpPr>
        <p:spPr>
          <a:xfrm>
            <a:off x="1739508" y="293512"/>
            <a:ext cx="2075325" cy="223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-FR" sz="2800" b="1" dirty="0">
                <a:solidFill>
                  <a:schemeClr val="dk1"/>
                </a:solidFill>
              </a:rPr>
              <a:t>- </a:t>
            </a:r>
            <a:r>
              <a:rPr lang="fr-FR" sz="2800" b="1" dirty="0" err="1">
                <a:solidFill>
                  <a:schemeClr val="dk1"/>
                </a:solidFill>
              </a:rPr>
              <a:t>Step</a:t>
            </a:r>
            <a:r>
              <a:rPr lang="fr-FR" sz="2800" b="1" dirty="0">
                <a:solidFill>
                  <a:schemeClr val="dk1"/>
                </a:solidFill>
              </a:rPr>
              <a:t> 3 -</a:t>
            </a:r>
            <a:endParaRPr sz="2800" b="1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-FR" sz="2800" dirty="0">
                <a:solidFill>
                  <a:schemeClr val="dk1"/>
                </a:solidFill>
              </a:rPr>
              <a:t>Anonymous </a:t>
            </a:r>
            <a:r>
              <a:rPr lang="fr-FR" sz="2800" dirty="0" err="1">
                <a:solidFill>
                  <a:schemeClr val="dk1"/>
                </a:solidFill>
              </a:rPr>
              <a:t>citizen</a:t>
            </a:r>
            <a:br>
              <a:rPr lang="fr-FR" sz="2800" dirty="0">
                <a:solidFill>
                  <a:schemeClr val="dk1"/>
                </a:solidFill>
              </a:rPr>
            </a:br>
            <a:r>
              <a:rPr lang="fr-FR" sz="2800" dirty="0" err="1">
                <a:solidFill>
                  <a:schemeClr val="dk1"/>
                </a:solidFill>
              </a:rPr>
              <a:t>advanced</a:t>
            </a:r>
            <a:endParaRPr lang="fr-FR" sz="2800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-FR" sz="2800" b="1" dirty="0">
                <a:solidFill>
                  <a:schemeClr val="dk1"/>
                </a:solidFill>
              </a:rPr>
              <a:t>= </a:t>
            </a:r>
            <a:r>
              <a:rPr lang="fr-FR" sz="2800" dirty="0">
                <a:solidFill>
                  <a:schemeClr val="dk1"/>
                </a:solidFill>
              </a:rPr>
              <a:t>Bitcoin + </a:t>
            </a:r>
            <a:r>
              <a:rPr lang="fr-FR" sz="2800" dirty="0" err="1">
                <a:solidFill>
                  <a:schemeClr val="dk1"/>
                </a:solidFill>
              </a:rPr>
              <a:t>Monero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1053" name="Google Shape;105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3449" y="2525483"/>
            <a:ext cx="552340" cy="55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0188" y="2497794"/>
            <a:ext cx="614751" cy="6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38"/>
          <p:cNvPicPr preferRelativeResize="0"/>
          <p:nvPr/>
        </p:nvPicPr>
        <p:blipFill rotWithShape="1">
          <a:blip r:embed="rId6">
            <a:alphaModFix/>
          </a:blip>
          <a:srcRect r="71513"/>
          <a:stretch/>
        </p:blipFill>
        <p:spPr>
          <a:xfrm>
            <a:off x="2956932" y="2505059"/>
            <a:ext cx="648691" cy="60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38"/>
          <p:cNvSpPr txBox="1"/>
          <p:nvPr/>
        </p:nvSpPr>
        <p:spPr>
          <a:xfrm>
            <a:off x="4794670" y="6553886"/>
            <a:ext cx="29618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V2.0 - Nov22 - @SortieDeBanque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52;p35">
            <a:extLst>
              <a:ext uri="{FF2B5EF4-FFF2-40B4-BE49-F238E27FC236}">
                <a16:creationId xmlns:a16="http://schemas.microsoft.com/office/drawing/2014/main" id="{CBA3DCF6-E3A2-8B82-D208-8D3880055056}"/>
              </a:ext>
            </a:extLst>
          </p:cNvPr>
          <p:cNvSpPr txBox="1"/>
          <p:nvPr/>
        </p:nvSpPr>
        <p:spPr>
          <a:xfrm>
            <a:off x="6744412" y="1302286"/>
            <a:ext cx="10035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Spend</a:t>
            </a:r>
            <a:endParaRPr b="1" dirty="0">
              <a:solidFill>
                <a:srgbClr val="99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60;p35">
            <a:extLst>
              <a:ext uri="{FF2B5EF4-FFF2-40B4-BE49-F238E27FC236}">
                <a16:creationId xmlns:a16="http://schemas.microsoft.com/office/drawing/2014/main" id="{D8A8B42A-52EE-DD45-2798-ABB7B1AF51F4}"/>
              </a:ext>
            </a:extLst>
          </p:cNvPr>
          <p:cNvSpPr txBox="1"/>
          <p:nvPr/>
        </p:nvSpPr>
        <p:spPr>
          <a:xfrm>
            <a:off x="5824535" y="1287848"/>
            <a:ext cx="88614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Store</a:t>
            </a:r>
            <a:endParaRPr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61;p35">
            <a:extLst>
              <a:ext uri="{FF2B5EF4-FFF2-40B4-BE49-F238E27FC236}">
                <a16:creationId xmlns:a16="http://schemas.microsoft.com/office/drawing/2014/main" id="{BAA3F90C-06CA-0F11-74E7-483B3500A77A}"/>
              </a:ext>
            </a:extLst>
          </p:cNvPr>
          <p:cNvSpPr txBox="1"/>
          <p:nvPr/>
        </p:nvSpPr>
        <p:spPr>
          <a:xfrm>
            <a:off x="4860646" y="1302286"/>
            <a:ext cx="10273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Buy</a:t>
            </a:r>
            <a:endParaRPr b="1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844;p31">
            <a:extLst>
              <a:ext uri="{FF2B5EF4-FFF2-40B4-BE49-F238E27FC236}">
                <a16:creationId xmlns:a16="http://schemas.microsoft.com/office/drawing/2014/main" id="{DAF900C5-9781-C515-5D06-38BAFF063256}"/>
              </a:ext>
            </a:extLst>
          </p:cNvPr>
          <p:cNvSpPr txBox="1"/>
          <p:nvPr/>
        </p:nvSpPr>
        <p:spPr>
          <a:xfrm>
            <a:off x="4893009" y="3857309"/>
            <a:ext cx="136652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u="sng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unstoppable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messenger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client &amp;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untraceable</a:t>
            </a:r>
            <a:endParaRPr b="1" dirty="0">
              <a:solidFill>
                <a:srgbClr val="00CC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008;p37">
            <a:extLst>
              <a:ext uri="{FF2B5EF4-FFF2-40B4-BE49-F238E27FC236}">
                <a16:creationId xmlns:a16="http://schemas.microsoft.com/office/drawing/2014/main" id="{95FF4212-1F01-4F76-CA21-1B307FC324B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2677" t="24972" r="28403" b="63174"/>
          <a:stretch/>
        </p:blipFill>
        <p:spPr>
          <a:xfrm>
            <a:off x="5945269" y="1712584"/>
            <a:ext cx="729837" cy="812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3C1B1311-A68B-8984-0592-61E95124CC32}"/>
              </a:ext>
            </a:extLst>
          </p:cNvPr>
          <p:cNvGrpSpPr/>
          <p:nvPr/>
        </p:nvGrpSpPr>
        <p:grpSpPr>
          <a:xfrm>
            <a:off x="5919531" y="2829543"/>
            <a:ext cx="859685" cy="967118"/>
            <a:chOff x="5919531" y="2829543"/>
            <a:chExt cx="859685" cy="967118"/>
          </a:xfrm>
        </p:grpSpPr>
        <p:pic>
          <p:nvPicPr>
            <p:cNvPr id="9" name="Google Shape;1034;p38">
              <a:extLst>
                <a:ext uri="{FF2B5EF4-FFF2-40B4-BE49-F238E27FC236}">
                  <a16:creationId xmlns:a16="http://schemas.microsoft.com/office/drawing/2014/main" id="{53469145-8A3D-300B-BB88-AE61B6CDAF8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106" b="36897" l="54550" r="71385">
                          <a14:foregroundMark x1="65278" y1="26328" x2="58889" y2="26328"/>
                          <a14:foregroundMark x1="66528" y1="26484" x2="56806" y2="26250"/>
                        </a14:backgroundRemoval>
                      </a14:imgEffect>
                    </a14:imgLayer>
                  </a14:imgProps>
                </a:ext>
              </a:extLst>
            </a:blip>
            <a:srcRect l="52446" t="24757" r="26511" b="61754"/>
            <a:stretch/>
          </p:blipFill>
          <p:spPr>
            <a:xfrm>
              <a:off x="5930553" y="2829543"/>
              <a:ext cx="848663" cy="967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34;p38">
              <a:extLst>
                <a:ext uri="{FF2B5EF4-FFF2-40B4-BE49-F238E27FC236}">
                  <a16:creationId xmlns:a16="http://schemas.microsoft.com/office/drawing/2014/main" id="{3C9AF077-ECA3-4BBF-0448-800CFA0B8B1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094" b="36875" l="53194" r="71250">
                          <a14:foregroundMark x1="65278" y1="26328" x2="58889" y2="26328"/>
                          <a14:foregroundMark x1="66528" y1="26484" x2="56806" y2="26250"/>
                          <a14:foregroundMark x1="69722" y1="35391" x2="55694" y2="35391"/>
                          <a14:foregroundMark x1="70694" y1="36328" x2="53194" y2="36250"/>
                          <a14:foregroundMark x1="59028" y1="35391" x2="54167" y2="35234"/>
                        </a14:backgroundRemoval>
                      </a14:imgEffect>
                    </a14:imgLayer>
                  </a14:imgProps>
                </a:ext>
              </a:extLst>
            </a:blip>
            <a:srcRect l="52446" t="34105" r="26511" b="61754"/>
            <a:stretch/>
          </p:blipFill>
          <p:spPr>
            <a:xfrm>
              <a:off x="5919531" y="3491840"/>
              <a:ext cx="827999" cy="2806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40BE459B-E208-0296-14CE-12E2926E8C7A}"/>
              </a:ext>
            </a:extLst>
          </p:cNvPr>
          <p:cNvSpPr txBox="1"/>
          <p:nvPr/>
        </p:nvSpPr>
        <p:spPr>
          <a:xfrm>
            <a:off x="1550499" y="3313102"/>
            <a:ext cx="24141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Swap BTC </a:t>
            </a:r>
            <a:r>
              <a:rPr lang="en-US" dirty="0">
                <a:sym typeface="Wingdings" panose="05000000000000000000" pitchFamily="2" charset="2"/>
              </a:rPr>
              <a:t> XMR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in-</a:t>
            </a:r>
            <a:r>
              <a:rPr lang="en-US" dirty="0"/>
              <a:t>app </a:t>
            </a:r>
            <a:r>
              <a:rPr lang="en-US" dirty="0" err="1"/>
              <a:t>CakeWallet</a:t>
            </a:r>
            <a:br>
              <a:rPr lang="en-US" dirty="0"/>
            </a:br>
            <a:r>
              <a:rPr lang="en-US" dirty="0"/>
              <a:t>or with </a:t>
            </a:r>
            <a:r>
              <a:rPr lang="en-US" dirty="0" err="1"/>
              <a:t>Trocador.app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31295" y="36640"/>
            <a:ext cx="3842372" cy="6830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50CA19-069D-EE41-C750-74C784C5DA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7" t="23715" r="50366" b="60319"/>
          <a:stretch/>
        </p:blipFill>
        <p:spPr>
          <a:xfrm>
            <a:off x="4956564" y="1626402"/>
            <a:ext cx="871312" cy="1094903"/>
          </a:xfrm>
          <a:prstGeom prst="rect">
            <a:avLst/>
          </a:prstGeom>
        </p:spPr>
      </p:pic>
      <p:sp>
        <p:nvSpPr>
          <p:cNvPr id="1062" name="Google Shape;1062;p39"/>
          <p:cNvSpPr/>
          <p:nvPr/>
        </p:nvSpPr>
        <p:spPr>
          <a:xfrm>
            <a:off x="4972797" y="165453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39"/>
          <p:cNvSpPr/>
          <p:nvPr/>
        </p:nvSpPr>
        <p:spPr>
          <a:xfrm>
            <a:off x="5894571" y="1645920"/>
            <a:ext cx="828000" cy="217168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39"/>
          <p:cNvSpPr/>
          <p:nvPr/>
        </p:nvSpPr>
        <p:spPr>
          <a:xfrm>
            <a:off x="6811369" y="1645921"/>
            <a:ext cx="828000" cy="10336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9FF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9"/>
          <p:cNvSpPr/>
          <p:nvPr/>
        </p:nvSpPr>
        <p:spPr>
          <a:xfrm>
            <a:off x="4043157" y="393037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CC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39"/>
          <p:cNvSpPr/>
          <p:nvPr/>
        </p:nvSpPr>
        <p:spPr>
          <a:xfrm>
            <a:off x="5882683" y="5510253"/>
            <a:ext cx="828000" cy="1009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39"/>
          <p:cNvSpPr txBox="1"/>
          <p:nvPr/>
        </p:nvSpPr>
        <p:spPr>
          <a:xfrm>
            <a:off x="5727849" y="5131992"/>
            <a:ext cx="13665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De-Google !</a:t>
            </a:r>
            <a:endParaRPr sz="16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39"/>
          <p:cNvSpPr txBox="1"/>
          <p:nvPr/>
        </p:nvSpPr>
        <p:spPr>
          <a:xfrm>
            <a:off x="4114137" y="400556"/>
            <a:ext cx="3642359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fr-FR" sz="2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Monetary</a:t>
            </a: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resiliency</a:t>
            </a: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br>
              <a:rPr lang="fr-FR" sz="18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800" b="1" dirty="0">
                <a:solidFill>
                  <a:srgbClr val="FFF2CC"/>
                </a:solidFill>
              </a:rPr>
              <a:t>total </a:t>
            </a:r>
            <a:r>
              <a:rPr lang="fr-FR" sz="1800" b="1" dirty="0" err="1">
                <a:solidFill>
                  <a:srgbClr val="FFF2CC"/>
                </a:solidFill>
              </a:rPr>
              <a:t>privacy</a:t>
            </a:r>
            <a:endParaRPr sz="1800" b="1" u="sng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39"/>
          <p:cNvSpPr txBox="1"/>
          <p:nvPr/>
        </p:nvSpPr>
        <p:spPr>
          <a:xfrm>
            <a:off x="4794670" y="6553886"/>
            <a:ext cx="29618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V2.0 - Nov22 - @SortieDeBanque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39"/>
          <p:cNvSpPr txBox="1"/>
          <p:nvPr/>
        </p:nvSpPr>
        <p:spPr>
          <a:xfrm>
            <a:off x="4916721" y="2700542"/>
            <a:ext cx="9401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F2F2F2"/>
                </a:solidFill>
                <a:highlight>
                  <a:srgbClr val="008080"/>
                </a:highlight>
                <a:latin typeface="Arial"/>
                <a:ea typeface="Arial"/>
                <a:cs typeface="Arial"/>
                <a:sym typeface="Arial"/>
              </a:rPr>
              <a:t>no-KYC</a:t>
            </a:r>
            <a:endParaRPr sz="1400">
              <a:solidFill>
                <a:srgbClr val="F2F2F2"/>
              </a:solidFill>
              <a:highlight>
                <a:srgbClr val="00808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39"/>
          <p:cNvSpPr/>
          <p:nvPr/>
        </p:nvSpPr>
        <p:spPr>
          <a:xfrm>
            <a:off x="5739652" y="1944583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39"/>
          <p:cNvSpPr/>
          <p:nvPr/>
        </p:nvSpPr>
        <p:spPr>
          <a:xfrm>
            <a:off x="6675107" y="1930249"/>
            <a:ext cx="234424" cy="28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39"/>
          <p:cNvSpPr txBox="1"/>
          <p:nvPr/>
        </p:nvSpPr>
        <p:spPr>
          <a:xfrm>
            <a:off x="5894571" y="3565717"/>
            <a:ext cx="8280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Via Tor</a:t>
            </a:r>
            <a:endParaRPr sz="1200" i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39"/>
          <p:cNvSpPr txBox="1"/>
          <p:nvPr/>
        </p:nvSpPr>
        <p:spPr>
          <a:xfrm>
            <a:off x="6783979" y="2712516"/>
            <a:ext cx="8861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Cartes cadeaux</a:t>
            </a:r>
            <a:endParaRPr sz="1400">
              <a:solidFill>
                <a:srgbClr val="CCFF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9"/>
          <p:cNvSpPr txBox="1"/>
          <p:nvPr/>
        </p:nvSpPr>
        <p:spPr>
          <a:xfrm rot="-5400000">
            <a:off x="2911249" y="2241408"/>
            <a:ext cx="226106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V2.0 - Nov22 - @SortieDeBanque</a:t>
            </a:r>
            <a:endParaRPr sz="11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39"/>
          <p:cNvSpPr txBox="1"/>
          <p:nvPr/>
        </p:nvSpPr>
        <p:spPr>
          <a:xfrm>
            <a:off x="1476411" y="416932"/>
            <a:ext cx="2342259" cy="267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-FR" sz="3300" b="1" dirty="0">
                <a:solidFill>
                  <a:schemeClr val="dk1"/>
                </a:solidFill>
              </a:rPr>
              <a:t>- </a:t>
            </a:r>
            <a:r>
              <a:rPr lang="fr-FR" sz="3300" b="1" dirty="0" err="1">
                <a:solidFill>
                  <a:schemeClr val="dk1"/>
                </a:solidFill>
              </a:rPr>
              <a:t>Step</a:t>
            </a:r>
            <a:r>
              <a:rPr lang="fr-FR" sz="3300" b="1" dirty="0">
                <a:solidFill>
                  <a:schemeClr val="dk1"/>
                </a:solidFill>
              </a:rPr>
              <a:t> 4 -</a:t>
            </a:r>
            <a:endParaRPr sz="3300" b="1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-FR" sz="3200" b="1" dirty="0" err="1">
                <a:solidFill>
                  <a:schemeClr val="dk1"/>
                </a:solidFill>
              </a:rPr>
              <a:t>Experimented</a:t>
            </a:r>
            <a:r>
              <a:rPr lang="fr-FR" sz="3200" b="1" dirty="0">
                <a:solidFill>
                  <a:schemeClr val="dk1"/>
                </a:solidFill>
              </a:rPr>
              <a:t> </a:t>
            </a:r>
            <a:r>
              <a:rPr lang="fr-FR" sz="3200" b="1" dirty="0" err="1">
                <a:solidFill>
                  <a:schemeClr val="dk1"/>
                </a:solidFill>
              </a:rPr>
              <a:t>citizen</a:t>
            </a:r>
            <a:endParaRPr sz="3200" b="1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-FR" sz="3200" b="1" dirty="0" err="1">
                <a:solidFill>
                  <a:schemeClr val="dk1"/>
                </a:solidFill>
              </a:rPr>
              <a:t>anonymous</a:t>
            </a:r>
            <a:endParaRPr sz="3200" b="1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-FR" sz="3200" b="1" dirty="0">
                <a:solidFill>
                  <a:schemeClr val="dk1"/>
                </a:solidFill>
              </a:rPr>
              <a:t>= </a:t>
            </a:r>
            <a:r>
              <a:rPr lang="fr-FR" sz="3200" dirty="0">
                <a:solidFill>
                  <a:schemeClr val="dk1"/>
                </a:solidFill>
              </a:rPr>
              <a:t>Bitcoin no-KYC</a:t>
            </a:r>
            <a:endParaRPr sz="3200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-FR" sz="3200" dirty="0">
                <a:solidFill>
                  <a:schemeClr val="dk1"/>
                </a:solidFill>
              </a:rPr>
              <a:t>+ </a:t>
            </a:r>
            <a:r>
              <a:rPr lang="fr-FR" sz="3200" dirty="0" err="1">
                <a:solidFill>
                  <a:schemeClr val="dk1"/>
                </a:solidFill>
              </a:rPr>
              <a:t>Monero</a:t>
            </a:r>
            <a:endParaRPr sz="3200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fr-FR" sz="3200" dirty="0">
                <a:solidFill>
                  <a:schemeClr val="dk1"/>
                </a:solidFill>
              </a:rPr>
              <a:t>+ VPN</a:t>
            </a:r>
            <a:endParaRPr sz="3300" dirty="0">
              <a:solidFill>
                <a:schemeClr val="dk1"/>
              </a:solidFill>
            </a:endParaRPr>
          </a:p>
        </p:txBody>
      </p:sp>
      <p:sp>
        <p:nvSpPr>
          <p:cNvPr id="1082" name="Google Shape;1082;p39"/>
          <p:cNvSpPr/>
          <p:nvPr/>
        </p:nvSpPr>
        <p:spPr>
          <a:xfrm>
            <a:off x="6702254" y="3930373"/>
            <a:ext cx="828000" cy="100981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39"/>
          <p:cNvSpPr txBox="1"/>
          <p:nvPr/>
        </p:nvSpPr>
        <p:spPr>
          <a:xfrm>
            <a:off x="6710683" y="4021241"/>
            <a:ext cx="828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VPN</a:t>
            </a:r>
            <a:br>
              <a:rPr lang="fr-FR" sz="1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br>
              <a:rPr lang="fr-FR" sz="1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sz="16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9270" y="3044777"/>
            <a:ext cx="552340" cy="55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6009" y="3017088"/>
            <a:ext cx="614751" cy="61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9"/>
          <p:cNvPicPr preferRelativeResize="0"/>
          <p:nvPr/>
        </p:nvPicPr>
        <p:blipFill rotWithShape="1">
          <a:blip r:embed="rId7">
            <a:alphaModFix/>
          </a:blip>
          <a:srcRect r="71513"/>
          <a:stretch/>
        </p:blipFill>
        <p:spPr>
          <a:xfrm>
            <a:off x="2832753" y="3024353"/>
            <a:ext cx="648691" cy="605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76950" y="5757388"/>
            <a:ext cx="1016532" cy="10008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52;p35">
            <a:extLst>
              <a:ext uri="{FF2B5EF4-FFF2-40B4-BE49-F238E27FC236}">
                <a16:creationId xmlns:a16="http://schemas.microsoft.com/office/drawing/2014/main" id="{9BC7372E-51EE-6987-A276-61BF3819F296}"/>
              </a:ext>
            </a:extLst>
          </p:cNvPr>
          <p:cNvSpPr txBox="1"/>
          <p:nvPr/>
        </p:nvSpPr>
        <p:spPr>
          <a:xfrm>
            <a:off x="6744412" y="1302286"/>
            <a:ext cx="10035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Spend</a:t>
            </a:r>
            <a:endParaRPr b="1" dirty="0">
              <a:solidFill>
                <a:srgbClr val="99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60;p35">
            <a:extLst>
              <a:ext uri="{FF2B5EF4-FFF2-40B4-BE49-F238E27FC236}">
                <a16:creationId xmlns:a16="http://schemas.microsoft.com/office/drawing/2014/main" id="{FCC04A21-A9D3-DCEE-5856-47012A244375}"/>
              </a:ext>
            </a:extLst>
          </p:cNvPr>
          <p:cNvSpPr txBox="1"/>
          <p:nvPr/>
        </p:nvSpPr>
        <p:spPr>
          <a:xfrm>
            <a:off x="5824535" y="1287848"/>
            <a:ext cx="88614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Store</a:t>
            </a:r>
            <a:endParaRPr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61;p35">
            <a:extLst>
              <a:ext uri="{FF2B5EF4-FFF2-40B4-BE49-F238E27FC236}">
                <a16:creationId xmlns:a16="http://schemas.microsoft.com/office/drawing/2014/main" id="{D7A30115-8971-161C-9714-5075E830954B}"/>
              </a:ext>
            </a:extLst>
          </p:cNvPr>
          <p:cNvSpPr txBox="1"/>
          <p:nvPr/>
        </p:nvSpPr>
        <p:spPr>
          <a:xfrm>
            <a:off x="4860646" y="1302286"/>
            <a:ext cx="10273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Buy</a:t>
            </a:r>
            <a:endParaRPr b="1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844;p31">
            <a:extLst>
              <a:ext uri="{FF2B5EF4-FFF2-40B4-BE49-F238E27FC236}">
                <a16:creationId xmlns:a16="http://schemas.microsoft.com/office/drawing/2014/main" id="{FB699994-E317-B6E4-248A-CAAA5D1A5919}"/>
              </a:ext>
            </a:extLst>
          </p:cNvPr>
          <p:cNvSpPr txBox="1"/>
          <p:nvPr/>
        </p:nvSpPr>
        <p:spPr>
          <a:xfrm>
            <a:off x="4893009" y="3857309"/>
            <a:ext cx="136652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u="sng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unstoppable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messenger</a:t>
            </a:r>
            <a: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 client &amp;</a:t>
            </a:r>
            <a:br>
              <a:rPr lang="fr-FR" b="1" dirty="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 dirty="0" err="1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untraceable</a:t>
            </a:r>
            <a:endParaRPr b="1" dirty="0">
              <a:solidFill>
                <a:srgbClr val="00CC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Espace réservé du contenu 22">
            <a:extLst>
              <a:ext uri="{FF2B5EF4-FFF2-40B4-BE49-F238E27FC236}">
                <a16:creationId xmlns:a16="http://schemas.microsoft.com/office/drawing/2014/main" id="{4AF1407C-2101-C518-4A9B-9ECF760D7B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10" t="25490" r="29724" b="62929"/>
          <a:stretch/>
        </p:blipFill>
        <p:spPr>
          <a:xfrm>
            <a:off x="6002875" y="2705849"/>
            <a:ext cx="660943" cy="868581"/>
          </a:xfrm>
          <a:prstGeom prst="rect">
            <a:avLst/>
          </a:prstGeom>
        </p:spPr>
      </p:pic>
      <p:pic>
        <p:nvPicPr>
          <p:cNvPr id="8" name="Google Shape;1008;p37">
            <a:extLst>
              <a:ext uri="{FF2B5EF4-FFF2-40B4-BE49-F238E27FC236}">
                <a16:creationId xmlns:a16="http://schemas.microsoft.com/office/drawing/2014/main" id="{523F0CEA-5BCB-A8F9-EE50-AAA47F8A41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677" t="24972" r="28403" b="63174"/>
          <a:stretch/>
        </p:blipFill>
        <p:spPr>
          <a:xfrm>
            <a:off x="5954704" y="1755044"/>
            <a:ext cx="729837" cy="81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46E0FF9-E5E7-CA4A-AF43-706CD44BAC14}"/>
              </a:ext>
            </a:extLst>
          </p:cNvPr>
          <p:cNvSpPr txBox="1"/>
          <p:nvPr/>
        </p:nvSpPr>
        <p:spPr>
          <a:xfrm>
            <a:off x="1540250" y="3743839"/>
            <a:ext cx="24141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Swap BTC </a:t>
            </a:r>
            <a:r>
              <a:rPr lang="en-US" dirty="0">
                <a:sym typeface="Wingdings" panose="05000000000000000000" pitchFamily="2" charset="2"/>
              </a:rPr>
              <a:t> XMR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in-</a:t>
            </a:r>
            <a:r>
              <a:rPr lang="en-US" dirty="0"/>
              <a:t>app </a:t>
            </a:r>
            <a:r>
              <a:rPr lang="en-US" dirty="0" err="1"/>
              <a:t>CakeWallet</a:t>
            </a:r>
            <a:br>
              <a:rPr lang="en-US" dirty="0"/>
            </a:br>
            <a:r>
              <a:rPr lang="en-US" dirty="0"/>
              <a:t>or with </a:t>
            </a:r>
            <a:r>
              <a:rPr lang="en-US" dirty="0" err="1"/>
              <a:t>Trocador.app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0"/>
          <p:cNvSpPr/>
          <p:nvPr/>
        </p:nvSpPr>
        <p:spPr>
          <a:xfrm flipH="1">
            <a:off x="3513184" y="1849812"/>
            <a:ext cx="4334845" cy="4306137"/>
          </a:xfrm>
          <a:prstGeom prst="pie">
            <a:avLst>
              <a:gd name="adj1" fmla="val 18369275"/>
              <a:gd name="adj2" fmla="val 16200000"/>
            </a:avLst>
          </a:prstGeom>
          <a:solidFill>
            <a:srgbClr val="EDEDED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40"/>
          <p:cNvSpPr/>
          <p:nvPr/>
        </p:nvSpPr>
        <p:spPr>
          <a:xfrm>
            <a:off x="3514743" y="1859567"/>
            <a:ext cx="4331056" cy="4332428"/>
          </a:xfrm>
          <a:prstGeom prst="ellipse">
            <a:avLst/>
          </a:prstGeom>
          <a:noFill/>
          <a:ln w="571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40"/>
          <p:cNvSpPr/>
          <p:nvPr/>
        </p:nvSpPr>
        <p:spPr>
          <a:xfrm flipH="1">
            <a:off x="3520484" y="1874855"/>
            <a:ext cx="4334845" cy="4306137"/>
          </a:xfrm>
          <a:prstGeom prst="pie">
            <a:avLst>
              <a:gd name="adj1" fmla="val 16201646"/>
              <a:gd name="adj2" fmla="val 17023418"/>
            </a:avLst>
          </a:prstGeom>
          <a:solidFill>
            <a:srgbClr val="FFD96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5" name="Google Shape;1095;p40"/>
          <p:cNvCxnSpPr>
            <a:stCxn id="1096" idx="3"/>
          </p:cNvCxnSpPr>
          <p:nvPr/>
        </p:nvCxnSpPr>
        <p:spPr>
          <a:xfrm rot="10800000" flipH="1">
            <a:off x="3301703" y="2880797"/>
            <a:ext cx="1910700" cy="732600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6" name="Google Shape;1096;p40"/>
          <p:cNvSpPr txBox="1"/>
          <p:nvPr/>
        </p:nvSpPr>
        <p:spPr>
          <a:xfrm>
            <a:off x="886103" y="2951597"/>
            <a:ext cx="24156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u="sng" dirty="0">
                <a:solidFill>
                  <a:srgbClr val="C00000"/>
                </a:solidFill>
              </a:rPr>
              <a:t>Soft </a:t>
            </a:r>
            <a:r>
              <a:rPr lang="fr-FR" sz="2000" u="sng" dirty="0" err="1">
                <a:solidFill>
                  <a:srgbClr val="C00000"/>
                </a:solidFill>
              </a:rPr>
              <a:t>shitcoin</a:t>
            </a:r>
            <a:endParaRPr sz="2000" u="sng" dirty="0">
              <a:solidFill>
                <a:srgbClr val="C00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000" dirty="0">
                <a:solidFill>
                  <a:srgbClr val="C00000"/>
                </a:solidFill>
              </a:rPr>
              <a:t>~4% of cryptos </a:t>
            </a:r>
            <a:r>
              <a:rPr lang="fr-FR" sz="2000" dirty="0" err="1">
                <a:solidFill>
                  <a:srgbClr val="C00000"/>
                </a:solidFill>
              </a:rPr>
              <a:t>with</a:t>
            </a:r>
            <a:r>
              <a:rPr lang="fr-FR" sz="2000" dirty="0">
                <a:solidFill>
                  <a:srgbClr val="C00000"/>
                </a:solidFill>
              </a:rPr>
              <a:t> business future but </a:t>
            </a:r>
            <a:r>
              <a:rPr lang="fr-FR" sz="2000" dirty="0" err="1">
                <a:solidFill>
                  <a:srgbClr val="C00000"/>
                </a:solidFill>
              </a:rPr>
              <a:t>controlled</a:t>
            </a:r>
            <a:endParaRPr sz="2000" dirty="0">
              <a:solidFill>
                <a:srgbClr val="C00000"/>
              </a:solidFill>
            </a:endParaRPr>
          </a:p>
        </p:txBody>
      </p:sp>
      <p:sp>
        <p:nvSpPr>
          <p:cNvPr id="1097" name="Google Shape;1097;p40"/>
          <p:cNvSpPr txBox="1"/>
          <p:nvPr/>
        </p:nvSpPr>
        <p:spPr>
          <a:xfrm>
            <a:off x="7272057" y="1749695"/>
            <a:ext cx="294647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Anti-WEF/CBDC ! </a:t>
            </a:r>
            <a:br>
              <a:rPr lang="fr-FR" sz="20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2000" b="1" u="sng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CAI²</a:t>
            </a:r>
            <a:r>
              <a:rPr lang="fr-FR" sz="20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: ~0,1% ?</a:t>
            </a:r>
            <a:endParaRPr/>
          </a:p>
        </p:txBody>
      </p:sp>
      <p:cxnSp>
        <p:nvCxnSpPr>
          <p:cNvPr id="1098" name="Google Shape;1098;p40"/>
          <p:cNvCxnSpPr/>
          <p:nvPr/>
        </p:nvCxnSpPr>
        <p:spPr>
          <a:xfrm flipH="1">
            <a:off x="5649079" y="2165293"/>
            <a:ext cx="2061676" cy="52614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9" name="Google Shape;1099;p40"/>
          <p:cNvCxnSpPr/>
          <p:nvPr/>
        </p:nvCxnSpPr>
        <p:spPr>
          <a:xfrm>
            <a:off x="6434667" y="4368609"/>
            <a:ext cx="1715028" cy="0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0" name="Google Shape;1100;p40"/>
          <p:cNvSpPr txBox="1"/>
          <p:nvPr/>
        </p:nvSpPr>
        <p:spPr>
          <a:xfrm>
            <a:off x="8149695" y="3435373"/>
            <a:ext cx="2598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u="sng" dirty="0">
                <a:solidFill>
                  <a:srgbClr val="833C0B"/>
                </a:solidFill>
              </a:rPr>
              <a:t>Hard </a:t>
            </a:r>
            <a:r>
              <a:rPr lang="fr-FR" sz="1700" u="sng" dirty="0" err="1">
                <a:solidFill>
                  <a:srgbClr val="833C0B"/>
                </a:solidFill>
              </a:rPr>
              <a:t>shitcoin</a:t>
            </a:r>
            <a:endParaRPr sz="1700" u="sng" dirty="0">
              <a:solidFill>
                <a:srgbClr val="833C0B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dirty="0">
                <a:solidFill>
                  <a:srgbClr val="833C0B"/>
                </a:solidFill>
              </a:rPr>
              <a:t>97%+ of </a:t>
            </a:r>
            <a:r>
              <a:rPr lang="fr-FR" sz="1700" dirty="0" err="1">
                <a:solidFill>
                  <a:srgbClr val="833C0B"/>
                </a:solidFill>
              </a:rPr>
              <a:t>dead</a:t>
            </a:r>
            <a:r>
              <a:rPr lang="fr-FR" sz="1700" dirty="0">
                <a:solidFill>
                  <a:srgbClr val="833C0B"/>
                </a:solidFill>
              </a:rPr>
              <a:t>-end projects </a:t>
            </a:r>
            <a:r>
              <a:rPr lang="fr-FR" sz="1700" dirty="0" err="1">
                <a:solidFill>
                  <a:srgbClr val="833C0B"/>
                </a:solidFill>
              </a:rPr>
              <a:t>managed</a:t>
            </a:r>
            <a:r>
              <a:rPr lang="fr-FR" sz="1700" dirty="0">
                <a:solidFill>
                  <a:srgbClr val="833C0B"/>
                </a:solidFill>
              </a:rPr>
              <a:t> by </a:t>
            </a:r>
            <a:r>
              <a:rPr lang="fr-FR" sz="1700" dirty="0" err="1">
                <a:solidFill>
                  <a:srgbClr val="833C0B"/>
                </a:solidFill>
              </a:rPr>
              <a:t>private</a:t>
            </a:r>
            <a:r>
              <a:rPr lang="fr-FR" sz="1700" dirty="0">
                <a:solidFill>
                  <a:srgbClr val="833C0B"/>
                </a:solidFill>
              </a:rPr>
              <a:t> </a:t>
            </a:r>
            <a:r>
              <a:rPr lang="fr-FR" sz="1700" dirty="0" err="1">
                <a:solidFill>
                  <a:srgbClr val="833C0B"/>
                </a:solidFill>
              </a:rPr>
              <a:t>companies</a:t>
            </a:r>
            <a:r>
              <a:rPr lang="fr-FR" sz="1700" dirty="0">
                <a:solidFill>
                  <a:srgbClr val="833C0B"/>
                </a:solidFill>
              </a:rPr>
              <a:t> (</a:t>
            </a:r>
            <a:r>
              <a:rPr lang="fr-FR" sz="1700" dirty="0" err="1">
                <a:solidFill>
                  <a:srgbClr val="833C0B"/>
                </a:solidFill>
              </a:rPr>
              <a:t>scams</a:t>
            </a:r>
            <a:r>
              <a:rPr lang="fr-FR" sz="1700" dirty="0">
                <a:solidFill>
                  <a:srgbClr val="833C0B"/>
                </a:solidFill>
              </a:rPr>
              <a:t> or </a:t>
            </a:r>
            <a:r>
              <a:rPr lang="fr-FR" sz="1700" dirty="0" err="1">
                <a:solidFill>
                  <a:srgbClr val="833C0B"/>
                </a:solidFill>
              </a:rPr>
              <a:t>failures</a:t>
            </a:r>
            <a:r>
              <a:rPr lang="fr-FR" sz="1700" dirty="0">
                <a:solidFill>
                  <a:srgbClr val="833C0B"/>
                </a:solidFill>
              </a:rPr>
              <a:t>)</a:t>
            </a:r>
            <a:endParaRPr sz="1700" dirty="0">
              <a:solidFill>
                <a:srgbClr val="833C0B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u="sng" dirty="0">
              <a:solidFill>
                <a:srgbClr val="833C0B"/>
              </a:solidFill>
            </a:endParaRPr>
          </a:p>
        </p:txBody>
      </p:sp>
      <p:sp>
        <p:nvSpPr>
          <p:cNvPr id="1101" name="Google Shape;1101;p40"/>
          <p:cNvSpPr/>
          <p:nvPr/>
        </p:nvSpPr>
        <p:spPr>
          <a:xfrm flipH="1">
            <a:off x="3511587" y="1879295"/>
            <a:ext cx="4334845" cy="4306137"/>
          </a:xfrm>
          <a:prstGeom prst="pie">
            <a:avLst>
              <a:gd name="adj1" fmla="val 16201646"/>
              <a:gd name="adj2" fmla="val 16420199"/>
            </a:avLst>
          </a:prstGeom>
          <a:solidFill>
            <a:srgbClr val="A8D08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40"/>
          <p:cNvSpPr txBox="1"/>
          <p:nvPr/>
        </p:nvSpPr>
        <p:spPr>
          <a:xfrm>
            <a:off x="1779043" y="1667843"/>
            <a:ext cx="176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CAI</a:t>
            </a:r>
            <a:r>
              <a:rPr lang="fr-FR" sz="1800" b="1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 : ~0,3% ? </a:t>
            </a:r>
            <a:endParaRPr sz="1200"/>
          </a:p>
        </p:txBody>
      </p:sp>
      <p:cxnSp>
        <p:nvCxnSpPr>
          <p:cNvPr id="1103" name="Google Shape;1103;p40"/>
          <p:cNvCxnSpPr/>
          <p:nvPr/>
        </p:nvCxnSpPr>
        <p:spPr>
          <a:xfrm>
            <a:off x="3621415" y="2157343"/>
            <a:ext cx="1834669" cy="225039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04" name="Google Shape;110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605" y="1751695"/>
            <a:ext cx="690463" cy="69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40" descr="Logo, logos, monero icon - Free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2700" y="1709799"/>
            <a:ext cx="807191" cy="807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0"/>
          <p:cNvSpPr txBox="1"/>
          <p:nvPr/>
        </p:nvSpPr>
        <p:spPr>
          <a:xfrm>
            <a:off x="8383687" y="5066589"/>
            <a:ext cx="2050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7F6000"/>
                </a:solidFill>
              </a:rPr>
              <a:t>Out of 21,600 "crypto" projects </a:t>
            </a:r>
            <a:r>
              <a:rPr lang="fr-FR" sz="1600" dirty="0" err="1">
                <a:solidFill>
                  <a:srgbClr val="7F6000"/>
                </a:solidFill>
              </a:rPr>
              <a:t>listed</a:t>
            </a:r>
            <a:r>
              <a:rPr lang="fr-FR" sz="1600" dirty="0">
                <a:solidFill>
                  <a:srgbClr val="7F6000"/>
                </a:solidFill>
              </a:rPr>
              <a:t>,</a:t>
            </a:r>
            <a:endParaRPr sz="1600" dirty="0">
              <a:solidFill>
                <a:srgbClr val="7F6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 err="1">
                <a:solidFill>
                  <a:srgbClr val="7F6000"/>
                </a:solidFill>
              </a:rPr>
              <a:t>Only</a:t>
            </a:r>
            <a:r>
              <a:rPr lang="fr-FR" sz="1600" dirty="0">
                <a:solidFill>
                  <a:srgbClr val="7F6000"/>
                </a:solidFill>
              </a:rPr>
              <a:t> 9200 are </a:t>
            </a:r>
            <a:r>
              <a:rPr lang="fr-FR" sz="1600" dirty="0" err="1">
                <a:solidFill>
                  <a:srgbClr val="7F6000"/>
                </a:solidFill>
              </a:rPr>
              <a:t>listed</a:t>
            </a:r>
            <a:endParaRPr sz="1600" dirty="0">
              <a:solidFill>
                <a:srgbClr val="7F6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7F6000"/>
                </a:solidFill>
              </a:rPr>
              <a:t>coinmarketcap.com/</a:t>
            </a:r>
            <a:endParaRPr sz="1600" dirty="0">
              <a:solidFill>
                <a:srgbClr val="7F6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600" dirty="0">
                <a:solidFill>
                  <a:srgbClr val="7F6000"/>
                </a:solidFill>
              </a:rPr>
              <a:t>(11.2022)</a:t>
            </a:r>
            <a:endParaRPr sz="1600" dirty="0">
              <a:solidFill>
                <a:srgbClr val="7F6000"/>
              </a:solidFill>
            </a:endParaRPr>
          </a:p>
        </p:txBody>
      </p:sp>
      <p:sp>
        <p:nvSpPr>
          <p:cNvPr id="1107" name="Google Shape;1107;p40"/>
          <p:cNvSpPr txBox="1"/>
          <p:nvPr/>
        </p:nvSpPr>
        <p:spPr>
          <a:xfrm>
            <a:off x="760155" y="4286590"/>
            <a:ext cx="26918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375</a:t>
            </a:r>
            <a:r>
              <a:rPr lang="fr-FR" sz="16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 "crypto" business </a:t>
            </a:r>
            <a:br>
              <a:rPr lang="fr-FR" sz="16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&gt;50M€ de cap. (11.2022) </a:t>
            </a:r>
            <a:br>
              <a:rPr lang="fr-FR" sz="16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Ex : Ethereum, Solana, ..</a:t>
            </a:r>
            <a:endParaRPr/>
          </a:p>
        </p:txBody>
      </p:sp>
      <p:sp>
        <p:nvSpPr>
          <p:cNvPr id="1108" name="Google Shape;1108;p40"/>
          <p:cNvSpPr txBox="1"/>
          <p:nvPr/>
        </p:nvSpPr>
        <p:spPr>
          <a:xfrm>
            <a:off x="886103" y="5316034"/>
            <a:ext cx="3654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dirty="0" err="1">
                <a:solidFill>
                  <a:schemeClr val="dk1"/>
                </a:solidFill>
              </a:rPr>
              <a:t>Controlled</a:t>
            </a:r>
            <a:r>
              <a:rPr lang="fr-FR" b="1" dirty="0">
                <a:solidFill>
                  <a:schemeClr val="dk1"/>
                </a:solidFill>
              </a:rPr>
              <a:t> :</a:t>
            </a:r>
            <a:endParaRPr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>
                <a:solidFill>
                  <a:schemeClr val="dk1"/>
                </a:solidFill>
              </a:rPr>
              <a:t>Ethereum</a:t>
            </a:r>
            <a:r>
              <a:rPr lang="fr-FR" dirty="0">
                <a:solidFill>
                  <a:schemeClr val="dk1"/>
                </a:solidFill>
              </a:rPr>
              <a:t> by WEF and OFAC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dk1"/>
                </a:solidFill>
              </a:rPr>
              <a:t>Solana by Google?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>
                <a:solidFill>
                  <a:schemeClr val="dk1"/>
                </a:solidFill>
              </a:rPr>
              <a:t>Btc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Core</a:t>
            </a:r>
            <a:r>
              <a:rPr lang="fr-FR" dirty="0">
                <a:solidFill>
                  <a:schemeClr val="dk1"/>
                </a:solidFill>
              </a:rPr>
              <a:t> by </a:t>
            </a:r>
            <a:r>
              <a:rPr lang="fr-FR" dirty="0" err="1">
                <a:solidFill>
                  <a:schemeClr val="dk1"/>
                </a:solidFill>
              </a:rPr>
              <a:t>Tether</a:t>
            </a:r>
            <a:r>
              <a:rPr lang="fr-FR" dirty="0">
                <a:solidFill>
                  <a:schemeClr val="dk1"/>
                </a:solidFill>
              </a:rPr>
              <a:t>?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dk1"/>
                </a:solidFill>
              </a:rPr>
              <a:t>...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>
                <a:solidFill>
                  <a:schemeClr val="dk1"/>
                </a:solidFill>
              </a:rPr>
              <a:t>Monitoring of Lightning </a:t>
            </a:r>
            <a:r>
              <a:rPr lang="fr-FR" dirty="0" err="1">
                <a:solidFill>
                  <a:schemeClr val="dk1"/>
                </a:solidFill>
              </a:rPr>
              <a:t>Labs</a:t>
            </a:r>
            <a:r>
              <a:rPr lang="fr-FR" dirty="0">
                <a:solidFill>
                  <a:schemeClr val="dk1"/>
                </a:solidFill>
              </a:rPr>
              <a:t> by WEF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109" name="Google Shape;1109;p40" descr="Green Check Mark Logo Template Illustration Design. Vector EPS 10 ..."/>
          <p:cNvPicPr preferRelativeResize="0"/>
          <p:nvPr/>
        </p:nvPicPr>
        <p:blipFill rotWithShape="1">
          <a:blip r:embed="rId5">
            <a:alphaModFix/>
          </a:blip>
          <a:srcRect l="24893" t="20990" r="19547" b="22351"/>
          <a:stretch/>
        </p:blipFill>
        <p:spPr>
          <a:xfrm>
            <a:off x="3394108" y="1637579"/>
            <a:ext cx="391611" cy="39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40" descr="Green Check Mark Logo Template Illustration Design. Vector EPS 10 ..."/>
          <p:cNvPicPr preferRelativeResize="0"/>
          <p:nvPr/>
        </p:nvPicPr>
        <p:blipFill rotWithShape="1">
          <a:blip r:embed="rId5">
            <a:alphaModFix/>
          </a:blip>
          <a:srcRect l="24893" t="20990" r="19547" b="22351"/>
          <a:stretch/>
        </p:blipFill>
        <p:spPr>
          <a:xfrm>
            <a:off x="9669131" y="1907751"/>
            <a:ext cx="391611" cy="3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40"/>
          <p:cNvSpPr txBox="1"/>
          <p:nvPr/>
        </p:nvSpPr>
        <p:spPr>
          <a:xfrm>
            <a:off x="7901262" y="2471650"/>
            <a:ext cx="368947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i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10 cryptos </a:t>
            </a:r>
            <a:r>
              <a:rPr lang="fr-FR" sz="1600" i="1">
                <a:solidFill>
                  <a:srgbClr val="54813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fr-FR" sz="1600" i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  MoE</a:t>
            </a:r>
            <a:br>
              <a:rPr lang="fr-FR" sz="1600" i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i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Ex : Monero, XHV, Oxen (Session)...</a:t>
            </a:r>
            <a:endParaRPr/>
          </a:p>
        </p:txBody>
      </p:sp>
      <p:sp>
        <p:nvSpPr>
          <p:cNvPr id="1112" name="Google Shape;1112;p40"/>
          <p:cNvSpPr txBox="1"/>
          <p:nvPr/>
        </p:nvSpPr>
        <p:spPr>
          <a:xfrm>
            <a:off x="1499687" y="2072354"/>
            <a:ext cx="249484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i="1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30 cryptos </a:t>
            </a:r>
            <a:r>
              <a:rPr lang="fr-FR" sz="1600" i="1">
                <a:solidFill>
                  <a:srgbClr val="BF9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fr-FR" sz="1600" i="1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  SoV</a:t>
            </a:r>
            <a:br>
              <a:rPr lang="fr-FR" sz="1600" i="1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 i="1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Ex : Bitcoin, June (G1), ...</a:t>
            </a:r>
            <a:endParaRPr/>
          </a:p>
        </p:txBody>
      </p:sp>
      <p:sp>
        <p:nvSpPr>
          <p:cNvPr id="1113" name="Google Shape;1113;p40"/>
          <p:cNvSpPr txBox="1"/>
          <p:nvPr/>
        </p:nvSpPr>
        <p:spPr>
          <a:xfrm>
            <a:off x="3573482" y="35558"/>
            <a:ext cx="42111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1E4E79"/>
                </a:solidFill>
              </a:rPr>
              <a:t>Crypto distribution on the resilience scale</a:t>
            </a:r>
            <a:r>
              <a:rPr lang="fr-FR" sz="2800" b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fr-FR" sz="2800" b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@SortieDeBanque – V1.0 Nov22</a:t>
            </a:r>
            <a:br>
              <a:rPr lang="fr-FR" sz="16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600">
                <a:solidFill>
                  <a:srgbClr val="1E4E79"/>
                </a:solidFill>
                <a:highlight>
                  <a:srgbClr val="FFFF00"/>
                </a:highlight>
              </a:rPr>
              <a:t>to be completed and confirmed</a:t>
            </a:r>
            <a:endParaRPr sz="2400">
              <a:solidFill>
                <a:srgbClr val="1E4E79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40"/>
          <p:cNvSpPr txBox="1"/>
          <p:nvPr/>
        </p:nvSpPr>
        <p:spPr>
          <a:xfrm>
            <a:off x="586999" y="577169"/>
            <a:ext cx="340753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BF9000"/>
                </a:solidFill>
              </a:rPr>
              <a:t>IAC = </a:t>
            </a:r>
            <a:r>
              <a:rPr lang="fr-FR" sz="2000" b="1" dirty="0" err="1">
                <a:solidFill>
                  <a:srgbClr val="BF9000"/>
                </a:solidFill>
              </a:rPr>
              <a:t>independent</a:t>
            </a:r>
            <a:r>
              <a:rPr lang="fr-FR" sz="2000" b="1" dirty="0">
                <a:solidFill>
                  <a:srgbClr val="BF9000"/>
                </a:solidFill>
              </a:rPr>
              <a:t> &amp; </a:t>
            </a:r>
            <a:r>
              <a:rPr lang="fr-FR" sz="2000" b="1" dirty="0" err="1">
                <a:solidFill>
                  <a:srgbClr val="BF9000"/>
                </a:solidFill>
              </a:rPr>
              <a:t>autonomous</a:t>
            </a:r>
            <a:r>
              <a:rPr lang="fr-FR" sz="2000" b="1" dirty="0">
                <a:solidFill>
                  <a:srgbClr val="BF9000"/>
                </a:solidFill>
              </a:rPr>
              <a:t> crypto asset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40"/>
          <p:cNvSpPr txBox="1"/>
          <p:nvPr/>
        </p:nvSpPr>
        <p:spPr>
          <a:xfrm>
            <a:off x="7831770" y="617275"/>
            <a:ext cx="30780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B050"/>
                </a:solidFill>
              </a:rPr>
              <a:t>IAC</a:t>
            </a:r>
            <a:r>
              <a:rPr lang="fr-FR" sz="20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²</a:t>
            </a:r>
            <a:r>
              <a:rPr lang="fr-FR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fr-FR" sz="1800" b="1" dirty="0">
                <a:solidFill>
                  <a:srgbClr val="00B050"/>
                </a:solidFill>
              </a:rPr>
              <a:t>IAC + </a:t>
            </a:r>
            <a:r>
              <a:rPr lang="fr-FR" sz="1800" b="1" dirty="0" err="1">
                <a:solidFill>
                  <a:srgbClr val="00B050"/>
                </a:solidFill>
              </a:rPr>
              <a:t>anonymous</a:t>
            </a:r>
            <a:r>
              <a:rPr lang="fr-FR" sz="1800" b="1" dirty="0">
                <a:solidFill>
                  <a:srgbClr val="00B050"/>
                </a:solidFill>
              </a:rPr>
              <a:t> &amp; </a:t>
            </a:r>
            <a:r>
              <a:rPr lang="fr-FR" sz="1800" b="1" dirty="0" err="1">
                <a:solidFill>
                  <a:srgbClr val="00B050"/>
                </a:solidFill>
              </a:rPr>
              <a:t>untraceable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EE0950-0837-67DB-E38E-CF5DBF3A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267"/>
            <a:ext cx="10515600" cy="549275"/>
          </a:xfrm>
        </p:spPr>
        <p:txBody>
          <a:bodyPr>
            <a:noAutofit/>
          </a:bodyPr>
          <a:lstStyle/>
          <a:p>
            <a:r>
              <a:rPr lang="fr-FR" sz="3200" dirty="0" err="1"/>
              <a:t>Criteria</a:t>
            </a:r>
            <a:r>
              <a:rPr lang="fr-FR" sz="3200" dirty="0"/>
              <a:t> for </a:t>
            </a:r>
            <a:r>
              <a:rPr lang="fr-FR" sz="3200" dirty="0" err="1"/>
              <a:t>selecting</a:t>
            </a:r>
            <a:r>
              <a:rPr lang="fr-FR" sz="3200" dirty="0"/>
              <a:t> a </a:t>
            </a:r>
            <a:r>
              <a:rPr lang="fr-FR" sz="3200" dirty="0" err="1"/>
              <a:t>citizen</a:t>
            </a:r>
            <a:r>
              <a:rPr lang="fr-FR" sz="3200" dirty="0"/>
              <a:t> solution</a:t>
            </a:r>
            <a:endParaRPr lang="en-US" sz="3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DB405B-D5B4-6D65-5346-98EB9BE0359C}"/>
              </a:ext>
            </a:extLst>
          </p:cNvPr>
          <p:cNvSpPr txBox="1"/>
          <p:nvPr/>
        </p:nvSpPr>
        <p:spPr>
          <a:xfrm>
            <a:off x="838200" y="699911"/>
            <a:ext cx="9118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anti-CBDC transition </a:t>
            </a:r>
            <a:r>
              <a:rPr lang="fr-FR" sz="2400" dirty="0" err="1"/>
              <a:t>economic</a:t>
            </a:r>
            <a:r>
              <a:rPr lang="fr-FR" sz="2400" dirty="0"/>
              <a:t> system</a:t>
            </a:r>
            <a:br>
              <a:rPr lang="fr-FR" sz="2400" dirty="0"/>
            </a:br>
            <a:r>
              <a:rPr lang="fr-FR" sz="2400" dirty="0"/>
              <a:t> </a:t>
            </a:r>
            <a:r>
              <a:rPr lang="fr-FR" sz="2400" b="1" dirty="0" err="1"/>
              <a:t>legal</a:t>
            </a:r>
            <a:r>
              <a:rPr lang="fr-FR" sz="2400" b="1" dirty="0"/>
              <a:t> </a:t>
            </a:r>
            <a:r>
              <a:rPr lang="fr-FR" sz="2400" b="1" dirty="0" err="1"/>
              <a:t>mean</a:t>
            </a:r>
            <a:r>
              <a:rPr lang="fr-FR" sz="2400" b="1" dirty="0"/>
              <a:t> of exchange</a:t>
            </a:r>
            <a:endParaRPr lang="en-US" sz="24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6E6EBF-E04C-53A7-4FC5-CF8AA6A14A47}"/>
              </a:ext>
            </a:extLst>
          </p:cNvPr>
          <p:cNvSpPr txBox="1"/>
          <p:nvPr/>
        </p:nvSpPr>
        <p:spPr>
          <a:xfrm>
            <a:off x="1477431" y="2082128"/>
            <a:ext cx="898736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No creation of money!  The euro is the only national currency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Decentralized, sovereign, </a:t>
            </a:r>
            <a:r>
              <a:rPr lang="en-US" sz="2400" dirty="0" err="1"/>
              <a:t>incensurable</a:t>
            </a:r>
            <a:endParaRPr lang="en-US" sz="24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Fast, simple, collective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Pseudonymous or even anonymous ability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Auditable, untraceable mode if needed (like cash)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Highly scalable (&gt;10 000 people/day)</a:t>
            </a:r>
          </a:p>
        </p:txBody>
      </p:sp>
    </p:spTree>
    <p:extLst>
      <p:ext uri="{BB962C8B-B14F-4D97-AF65-F5344CB8AC3E}">
        <p14:creationId xmlns:p14="http://schemas.microsoft.com/office/powerpoint/2010/main" val="3075857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748176-1F34-699D-936F-BC67ACE9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88" y="183090"/>
            <a:ext cx="7532517" cy="1363486"/>
          </a:xfrm>
        </p:spPr>
        <p:txBody>
          <a:bodyPr>
            <a:noAutofit/>
          </a:bodyPr>
          <a:lstStyle/>
          <a:p>
            <a:r>
              <a:rPr lang="fr-FR" sz="2800" dirty="0" err="1"/>
              <a:t>Criteria</a:t>
            </a:r>
            <a:r>
              <a:rPr lang="fr-FR" sz="2800" dirty="0"/>
              <a:t> for </a:t>
            </a:r>
            <a:r>
              <a:rPr lang="fr-FR" sz="2800" dirty="0" err="1"/>
              <a:t>selecting</a:t>
            </a:r>
            <a:r>
              <a:rPr lang="fr-FR" sz="2800" dirty="0"/>
              <a:t> a </a:t>
            </a:r>
            <a:r>
              <a:rPr lang="fr-FR" sz="2800" dirty="0" err="1"/>
              <a:t>citizen</a:t>
            </a:r>
            <a:r>
              <a:rPr lang="fr-FR" sz="2800" dirty="0"/>
              <a:t> solution  </a:t>
            </a:r>
            <a:br>
              <a:rPr lang="fr-FR" sz="2800" dirty="0"/>
            </a:br>
            <a:r>
              <a:rPr lang="fr-FR" sz="2800" dirty="0"/>
              <a:t>- </a:t>
            </a:r>
            <a:r>
              <a:rPr lang="fr-FR" sz="2000" dirty="0"/>
              <a:t>anti-CBDC transition </a:t>
            </a:r>
            <a:r>
              <a:rPr lang="fr-FR" sz="2000" dirty="0" err="1"/>
              <a:t>economic</a:t>
            </a:r>
            <a:r>
              <a:rPr lang="fr-FR" sz="2000" dirty="0"/>
              <a:t> system</a:t>
            </a:r>
            <a:br>
              <a:rPr lang="fr-FR" sz="2000" dirty="0"/>
            </a:br>
            <a:r>
              <a:rPr lang="fr-FR" sz="2000" dirty="0"/>
              <a:t> </a:t>
            </a:r>
            <a:r>
              <a:rPr lang="fr-FR" sz="2000" b="1" dirty="0" err="1"/>
              <a:t>legal</a:t>
            </a:r>
            <a:r>
              <a:rPr lang="fr-FR" sz="2000" b="1" dirty="0"/>
              <a:t> </a:t>
            </a:r>
            <a:r>
              <a:rPr lang="fr-FR" sz="2000" b="1" dirty="0" err="1"/>
              <a:t>mean</a:t>
            </a:r>
            <a:r>
              <a:rPr lang="fr-FR" sz="2000" b="1" dirty="0"/>
              <a:t> of exchange</a:t>
            </a:r>
            <a:br>
              <a:rPr lang="en-US" sz="2000" b="1" dirty="0"/>
            </a:br>
            <a:endParaRPr lang="en-US" sz="28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E8BA39E-3BEF-B6F6-C94B-738EFB104894}"/>
              </a:ext>
            </a:extLst>
          </p:cNvPr>
          <p:cNvSpPr txBox="1">
            <a:spLocks/>
          </p:cNvSpPr>
          <p:nvPr/>
        </p:nvSpPr>
        <p:spPr>
          <a:xfrm>
            <a:off x="417688" y="1357279"/>
            <a:ext cx="11751734" cy="5436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 err="1">
                <a:latin typeface="+mn-lt"/>
                <a:cs typeface="Arial" panose="020B0604020202020204" pitchFamily="34" charset="0"/>
              </a:rPr>
              <a:t>Criteria</a:t>
            </a:r>
            <a:r>
              <a:rPr lang="fr-FR" sz="2000" b="1" dirty="0">
                <a:latin typeface="+mn-lt"/>
                <a:cs typeface="Arial" panose="020B0604020202020204" pitchFamily="34" charset="0"/>
              </a:rPr>
              <a:t> :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Easiest and fastest adoption possible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Payments &lt; 1 minute, even &lt; 5 seconds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Maximum decentralization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Possibility of anonymity AND robust and total </a:t>
            </a:r>
            <a:r>
              <a:rPr lang="en-US" sz="1900" dirty="0" err="1">
                <a:latin typeface="+mn-lt"/>
                <a:cs typeface="Arial" panose="020B0604020202020204" pitchFamily="34" charset="0"/>
              </a:rPr>
              <a:t>untraceability</a:t>
            </a:r>
            <a:r>
              <a:rPr lang="en-US" sz="1900" dirty="0">
                <a:latin typeface="+mn-lt"/>
                <a:cs typeface="Arial" panose="020B0604020202020204" pitchFamily="34" charset="0"/>
              </a:rPr>
              <a:t> if needed - Do not leave the possibility of anonymity/traceability errors 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   = No "anonymous or not?" checkbox, as this is a source of errors and therefore of trouble in case of strong repression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Be convertible at any time in the legal tender (the € in 2023 in France)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The creation of this means of exchange must be citizen and sovereign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The economic model must be citizen, these citizens protected (strong anonymity)</a:t>
            </a:r>
          </a:p>
          <a:p>
            <a:endParaRPr lang="en-US" sz="1900" dirty="0">
              <a:latin typeface="+mn-lt"/>
              <a:cs typeface="Arial" panose="020B0604020202020204" pitchFamily="34" charset="0"/>
            </a:endParaRP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Be auditable by the State: at any time for companies (accounting), in case of infraction for individuals (as with cash)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Applicable taxes and VAT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Very little correlation with the price of banknote currencies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Collateral ?</a:t>
            </a:r>
          </a:p>
          <a:p>
            <a:r>
              <a:rPr lang="en-US" sz="1900" dirty="0">
                <a:latin typeface="+mn-lt"/>
                <a:cs typeface="Arial" panose="020B0604020202020204" pitchFamily="34" charset="0"/>
              </a:rPr>
              <a:t>- Never require bank intervention. (Banks almost obsolete since the Nakamoto consensus</a:t>
            </a:r>
            <a:r>
              <a:rPr lang="en-US" sz="2000" dirty="0">
                <a:latin typeface="+mn-lt"/>
                <a:cs typeface="Arial" panose="020B0604020202020204" pitchFamily="34" charset="0"/>
              </a:rPr>
              <a:t>)</a:t>
            </a:r>
            <a:endParaRPr lang="fr-FR" sz="2000" dirty="0">
              <a:latin typeface="+mn-lt"/>
              <a:cs typeface="Arial" panose="020B0604020202020204" pitchFamily="34" charset="0"/>
            </a:endParaRPr>
          </a:p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- .... ? </a:t>
            </a:r>
            <a:r>
              <a:rPr lang="fr-FR" sz="2000" b="1" dirty="0" err="1">
                <a:solidFill>
                  <a:schemeClr val="accent4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Other</a:t>
            </a: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? ......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D20013D-8BD2-6B41-9EB0-D7942BC95BCB}"/>
              </a:ext>
            </a:extLst>
          </p:cNvPr>
          <p:cNvSpPr txBox="1"/>
          <p:nvPr/>
        </p:nvSpPr>
        <p:spPr>
          <a:xfrm>
            <a:off x="8367892" y="768879"/>
            <a:ext cx="3369731" cy="78319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br>
              <a:rPr lang="en-US" sz="1200" dirty="0"/>
            </a:br>
            <a:r>
              <a:rPr lang="en-US" dirty="0"/>
              <a:t>Some citizen are not welcomed in their own country</a:t>
            </a:r>
            <a:r>
              <a:rPr lang="en-US" sz="1400" dirty="0"/>
              <a:t> ?... </a:t>
            </a:r>
            <a:endParaRPr lang="en-US" sz="1200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70F29E6-76F6-ED1E-67E6-ED30BA721F3D}"/>
              </a:ext>
            </a:extLst>
          </p:cNvPr>
          <p:cNvSpPr txBox="1">
            <a:spLocks/>
          </p:cNvSpPr>
          <p:nvPr/>
        </p:nvSpPr>
        <p:spPr>
          <a:xfrm>
            <a:off x="8687867" y="64105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SortieDeBanque – 01/23 – 1.0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974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101C3A-A610-427E-0926-F175F4A476AD}"/>
              </a:ext>
            </a:extLst>
          </p:cNvPr>
          <p:cNvSpPr/>
          <p:nvPr/>
        </p:nvSpPr>
        <p:spPr>
          <a:xfrm>
            <a:off x="4255910" y="2156181"/>
            <a:ext cx="1930400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portefeuille 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(Bitcoin, June..)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FC30483-AB41-4B5D-A06F-1658734211CD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39786" y="2640545"/>
            <a:ext cx="616124" cy="4756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DEA3FA3-9E75-71A4-F97A-EA47695A5EEF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6186310" y="2640545"/>
            <a:ext cx="449679" cy="256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5AE86A5-14D6-4847-D897-0A97E33F09B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28152" y="4472913"/>
            <a:ext cx="627758" cy="49565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2921BE6-E85A-BF25-B88E-48E70396AAF9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5221110" y="3124908"/>
            <a:ext cx="0" cy="135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D2F8515A-1F73-C6A5-8F75-1C92F3C461E5}"/>
              </a:ext>
            </a:extLst>
          </p:cNvPr>
          <p:cNvSpPr txBox="1">
            <a:spLocks/>
          </p:cNvSpPr>
          <p:nvPr/>
        </p:nvSpPr>
        <p:spPr>
          <a:xfrm rot="16200000">
            <a:off x="10221841" y="4854542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01/23 – 1.1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6BDC22-A4C9-2265-62C4-14F96C75A5C2}"/>
              </a:ext>
            </a:extLst>
          </p:cNvPr>
          <p:cNvSpPr/>
          <p:nvPr/>
        </p:nvSpPr>
        <p:spPr>
          <a:xfrm>
            <a:off x="4255910" y="4484203"/>
            <a:ext cx="1930400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portefeuille CAI²</a:t>
            </a:r>
          </a:p>
          <a:p>
            <a:pPr algn="ctr"/>
            <a:r>
              <a:rPr lang="fr-FR" sz="1600" i="1" dirty="0">
                <a:solidFill>
                  <a:schemeClr val="tx1"/>
                </a:solidFill>
              </a:rPr>
              <a:t>(</a:t>
            </a:r>
            <a:r>
              <a:rPr lang="fr-FR" sz="1600" i="1" dirty="0" err="1">
                <a:solidFill>
                  <a:schemeClr val="tx1"/>
                </a:solidFill>
              </a:rPr>
              <a:t>Monero</a:t>
            </a:r>
            <a:r>
              <a:rPr lang="fr-FR" sz="1600" i="1" dirty="0">
                <a:solidFill>
                  <a:schemeClr val="tx1"/>
                </a:solidFill>
              </a:rPr>
              <a:t>, Haven..)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4FB467-8900-51AB-033C-2746128BFCBE}"/>
              </a:ext>
            </a:extLst>
          </p:cNvPr>
          <p:cNvSpPr/>
          <p:nvPr/>
        </p:nvSpPr>
        <p:spPr>
          <a:xfrm>
            <a:off x="6635989" y="2158749"/>
            <a:ext cx="1566608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CAI Layer 2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Btc</a:t>
            </a:r>
            <a:r>
              <a:rPr lang="fr-FR" sz="1400" i="1" dirty="0">
                <a:solidFill>
                  <a:schemeClr val="tx1"/>
                </a:solidFill>
              </a:rPr>
              <a:t> Lightning via 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E5AE2F46-BB06-BAD4-DAD3-3BCCCEF65397}"/>
              </a:ext>
            </a:extLst>
          </p:cNvPr>
          <p:cNvSpPr/>
          <p:nvPr/>
        </p:nvSpPr>
        <p:spPr>
          <a:xfrm>
            <a:off x="4286585" y="3322461"/>
            <a:ext cx="1849042" cy="65687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Conversion – swap</a:t>
            </a:r>
          </a:p>
          <a:p>
            <a:pPr algn="ctr"/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Trocador.app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sz="1400" i="1" dirty="0">
              <a:solidFill>
                <a:schemeClr val="tx1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843CC3F-6CEF-BE30-1068-FC48F60D768D}"/>
              </a:ext>
            </a:extLst>
          </p:cNvPr>
          <p:cNvCxnSpPr/>
          <p:nvPr/>
        </p:nvCxnSpPr>
        <p:spPr>
          <a:xfrm rot="186181" flipH="1">
            <a:off x="6343122" y="2527546"/>
            <a:ext cx="124625" cy="24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34FE912-8461-53F6-7B51-D735434A597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202597" y="2643113"/>
            <a:ext cx="715626" cy="483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50FB00D-D067-F371-5EA8-3DF5FDF64C6E}"/>
              </a:ext>
            </a:extLst>
          </p:cNvPr>
          <p:cNvSpPr/>
          <p:nvPr/>
        </p:nvSpPr>
        <p:spPr>
          <a:xfrm>
            <a:off x="1662751" y="2519153"/>
            <a:ext cx="2011262" cy="896094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Service exchange</a:t>
            </a: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crypto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(Relai, </a:t>
            </a:r>
            <a:r>
              <a:rPr lang="fr-FR" sz="1600" i="1" dirty="0" err="1">
                <a:solidFill>
                  <a:schemeClr val="tx1"/>
                </a:solidFill>
              </a:rPr>
              <a:t>MtPelerin</a:t>
            </a:r>
            <a:r>
              <a:rPr lang="fr-FR" sz="1600" i="1" dirty="0">
                <a:solidFill>
                  <a:schemeClr val="tx1"/>
                </a:solidFill>
              </a:rPr>
              <a:t>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A1570F9-4A66-D6E7-4D88-90D499CD5906}"/>
              </a:ext>
            </a:extLst>
          </p:cNvPr>
          <p:cNvSpPr/>
          <p:nvPr/>
        </p:nvSpPr>
        <p:spPr>
          <a:xfrm>
            <a:off x="1686263" y="3948036"/>
            <a:ext cx="1935893" cy="108631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Echange P2P</a:t>
            </a: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crypto </a:t>
            </a:r>
            <a:r>
              <a:rPr lang="fr-FR" b="1" dirty="0" err="1">
                <a:solidFill>
                  <a:schemeClr val="tx1"/>
                </a:solidFill>
              </a:rPr>
              <a:t>anon</a:t>
            </a:r>
            <a:r>
              <a:rPr lang="fr-FR" b="1" dirty="0">
                <a:solidFill>
                  <a:schemeClr val="tx1"/>
                </a:solidFill>
              </a:rPr>
              <a:t>.</a:t>
            </a:r>
            <a:r>
              <a:rPr lang="fr-FR" dirty="0">
                <a:solidFill>
                  <a:schemeClr val="tx1"/>
                </a:solidFill>
              </a:rPr>
              <a:t>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AgoraDesk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F45C3F-7642-2C82-2145-7AA89B854F41}"/>
              </a:ext>
            </a:extLst>
          </p:cNvPr>
          <p:cNvSpPr/>
          <p:nvPr/>
        </p:nvSpPr>
        <p:spPr>
          <a:xfrm>
            <a:off x="1715542" y="3505559"/>
            <a:ext cx="1935893" cy="3092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Déclarer aux impôts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8D116B0-77CA-FE33-5F8B-1258C924CB24}"/>
              </a:ext>
            </a:extLst>
          </p:cNvPr>
          <p:cNvCxnSpPr>
            <a:cxnSpLocks/>
          </p:cNvCxnSpPr>
          <p:nvPr/>
        </p:nvCxnSpPr>
        <p:spPr>
          <a:xfrm>
            <a:off x="6193062" y="4968566"/>
            <a:ext cx="88683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631F3B1-B54D-4CDA-3CE0-43313EDFEA6C}"/>
              </a:ext>
            </a:extLst>
          </p:cNvPr>
          <p:cNvSpPr/>
          <p:nvPr/>
        </p:nvSpPr>
        <p:spPr>
          <a:xfrm>
            <a:off x="8849182" y="2232885"/>
            <a:ext cx="1680067" cy="860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Paiements sans banque ni CB 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incensurable mais traçable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EAA63D-F31D-EC06-A16B-6A407E6E1F9C}"/>
              </a:ext>
            </a:extLst>
          </p:cNvPr>
          <p:cNvSpPr/>
          <p:nvPr/>
        </p:nvSpPr>
        <p:spPr>
          <a:xfrm>
            <a:off x="7105700" y="4563188"/>
            <a:ext cx="2686886" cy="860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Paiements sans banque ni CB </a:t>
            </a:r>
            <a:r>
              <a:rPr lang="fr-FR" sz="1600" b="1" dirty="0">
                <a:solidFill>
                  <a:schemeClr val="accent2"/>
                </a:solidFill>
              </a:rPr>
              <a:t> incensurable, anonyme et </a:t>
            </a:r>
            <a:r>
              <a:rPr lang="fr-FR" sz="1600" b="1" u="sng" dirty="0">
                <a:solidFill>
                  <a:schemeClr val="accent2"/>
                </a:solidFill>
              </a:rPr>
              <a:t>intraçable</a:t>
            </a:r>
            <a:endParaRPr lang="en-US" sz="1600" b="1" u="sng" dirty="0">
              <a:solidFill>
                <a:schemeClr val="accent2"/>
              </a:solidFill>
            </a:endParaRP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0AC68B83-E538-6673-14FB-FCAC4907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0" y="94027"/>
            <a:ext cx="8612718" cy="725311"/>
          </a:xfrm>
        </p:spPr>
        <p:txBody>
          <a:bodyPr>
            <a:noAutofit/>
          </a:bodyPr>
          <a:lstStyle/>
          <a:p>
            <a:pPr algn="ctr"/>
            <a:r>
              <a:rPr lang="fr-FR" sz="2400" dirty="0">
                <a:latin typeface="+mn-lt"/>
              </a:rPr>
              <a:t>Solution économique </a:t>
            </a:r>
            <a:r>
              <a:rPr lang="fr-FR" sz="2400" b="1" dirty="0"/>
              <a:t>anti-CBDC</a:t>
            </a:r>
            <a:br>
              <a:rPr lang="fr-FR" sz="2400" dirty="0"/>
            </a:br>
            <a:r>
              <a:rPr lang="fr-FR" sz="2400" dirty="0"/>
              <a:t>citoyenne et légale, indépendante des banques</a:t>
            </a:r>
            <a:endParaRPr lang="en-US" sz="2400" dirty="0"/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C507BCAB-45FC-C818-EEC6-7E64F6217496}"/>
              </a:ext>
            </a:extLst>
          </p:cNvPr>
          <p:cNvSpPr txBox="1">
            <a:spLocks/>
          </p:cNvSpPr>
          <p:nvPr/>
        </p:nvSpPr>
        <p:spPr>
          <a:xfrm>
            <a:off x="705393" y="828921"/>
            <a:ext cx="9556043" cy="998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latin typeface="+mn-lt"/>
                <a:cs typeface="Arial" panose="020B0604020202020204" pitchFamily="34" charset="0"/>
              </a:rPr>
              <a:t>1-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Transparence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entreprises et l'Etat (compta et fiscalité)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2- Droit à la </a:t>
            </a:r>
            <a:r>
              <a:rPr lang="fr-FR" sz="1600" b="1" dirty="0" err="1">
                <a:latin typeface="+mn-lt"/>
                <a:cs typeface="Arial" panose="020B0604020202020204" pitchFamily="34" charset="0"/>
              </a:rPr>
              <a:t>privacy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citoyens (comme avec les espèces)</a:t>
            </a:r>
          </a:p>
          <a:p>
            <a:r>
              <a:rPr lang="fr-FR" sz="1600" dirty="0">
                <a:latin typeface="+mn-lt"/>
                <a:cs typeface="Arial" panose="020B0604020202020204" pitchFamily="34" charset="0"/>
              </a:rPr>
              <a:t>3- Fin des agences et frais bancaires, de la soumission au $, de l'asphyxie planche à billets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4-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Souveraineté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citoyenne financière totale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FADEC81-8EBC-03B0-E0FC-7399DBF50793}"/>
              </a:ext>
            </a:extLst>
          </p:cNvPr>
          <p:cNvSpPr txBox="1"/>
          <p:nvPr/>
        </p:nvSpPr>
        <p:spPr>
          <a:xfrm>
            <a:off x="2053921" y="5793473"/>
            <a:ext cx="432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= cryptoactifs autonomes et indépendants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F7AD61A-CE1B-0C20-A421-6107ECECFFBE}"/>
              </a:ext>
            </a:extLst>
          </p:cNvPr>
          <p:cNvSpPr txBox="1"/>
          <p:nvPr/>
        </p:nvSpPr>
        <p:spPr>
          <a:xfrm>
            <a:off x="2072742" y="6140218"/>
            <a:ext cx="4518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</a:rPr>
              <a:t>CAI²</a:t>
            </a:r>
            <a:r>
              <a:rPr lang="fr-FR" sz="1600" b="1" dirty="0">
                <a:solidFill>
                  <a:schemeClr val="accent2"/>
                </a:solidFill>
              </a:rPr>
              <a:t> = CAI anonymes et intraçables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B4459B6-B894-AA10-203B-807119760212}"/>
              </a:ext>
            </a:extLst>
          </p:cNvPr>
          <p:cNvSpPr txBox="1"/>
          <p:nvPr/>
        </p:nvSpPr>
        <p:spPr>
          <a:xfrm>
            <a:off x="9114371" y="322110"/>
            <a:ext cx="2780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SOLUTION PUISSANTE</a:t>
            </a:r>
          </a:p>
          <a:p>
            <a:pPr algn="ctr"/>
            <a:r>
              <a:rPr lang="fr-FR" sz="1600" b="1" dirty="0"/>
              <a:t>GENERIQUE TOUS PAYS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3D3180E-D60D-10F9-6D05-CA5635BC7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01" y="1972971"/>
            <a:ext cx="341506" cy="341506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5F40682-97C1-3462-7C17-4EC4E5E867F2}"/>
              </a:ext>
            </a:extLst>
          </p:cNvPr>
          <p:cNvGrpSpPr/>
          <p:nvPr/>
        </p:nvGrpSpPr>
        <p:grpSpPr>
          <a:xfrm>
            <a:off x="5754902" y="4322246"/>
            <a:ext cx="396000" cy="396000"/>
            <a:chOff x="5817129" y="4163508"/>
            <a:chExt cx="519502" cy="519502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6AF9324-FCDB-C7F7-5DF4-5AA7C17DDCFF}"/>
                </a:ext>
              </a:extLst>
            </p:cNvPr>
            <p:cNvSpPr/>
            <p:nvPr/>
          </p:nvSpPr>
          <p:spPr>
            <a:xfrm>
              <a:off x="5872160" y="4209167"/>
              <a:ext cx="429580" cy="43447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6F4A2644-074E-C8C8-6113-786470CC9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129" y="4163508"/>
              <a:ext cx="519502" cy="51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4A7F632-7150-F425-8341-413A8D8C8827}"/>
              </a:ext>
            </a:extLst>
          </p:cNvPr>
          <p:cNvGrpSpPr/>
          <p:nvPr/>
        </p:nvGrpSpPr>
        <p:grpSpPr>
          <a:xfrm rot="5400000">
            <a:off x="5109488" y="4033856"/>
            <a:ext cx="223243" cy="250274"/>
            <a:chOff x="6864161" y="2259894"/>
            <a:chExt cx="270241" cy="382774"/>
          </a:xfrm>
        </p:grpSpPr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44836FA-60A1-C5E5-CECE-074956F97826}"/>
                </a:ext>
              </a:extLst>
            </p:cNvPr>
            <p:cNvCxnSpPr/>
            <p:nvPr/>
          </p:nvCxnSpPr>
          <p:spPr>
            <a:xfrm flipH="1">
              <a:off x="6864161" y="2260601"/>
              <a:ext cx="150862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F2B76E55-37C3-C841-BA93-A5DBB1A970A8}"/>
                </a:ext>
              </a:extLst>
            </p:cNvPr>
            <p:cNvCxnSpPr/>
            <p:nvPr/>
          </p:nvCxnSpPr>
          <p:spPr>
            <a:xfrm flipH="1">
              <a:off x="6983540" y="2274368"/>
              <a:ext cx="150862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A04C311-762A-3A24-FD64-2B7B38558431}"/>
                </a:ext>
              </a:extLst>
            </p:cNvPr>
            <p:cNvCxnSpPr/>
            <p:nvPr/>
          </p:nvCxnSpPr>
          <p:spPr>
            <a:xfrm flipH="1">
              <a:off x="6909949" y="2259894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DF520267-7E0F-B501-9AEC-6C31B9443653}"/>
                </a:ext>
              </a:extLst>
            </p:cNvPr>
            <p:cNvCxnSpPr/>
            <p:nvPr/>
          </p:nvCxnSpPr>
          <p:spPr>
            <a:xfrm flipH="1">
              <a:off x="6937855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2" descr="Communities, Including Families And Youth - Family Get Together Logo , Free Transparent Clipart ...">
            <a:extLst>
              <a:ext uri="{FF2B5EF4-FFF2-40B4-BE49-F238E27FC236}">
                <a16:creationId xmlns:a16="http://schemas.microsoft.com/office/drawing/2014/main" id="{F7392B6A-F034-0E91-D02A-A8D86CA16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336" b="75524" l="29889" r="69889">
                        <a14:foregroundMark x1="42444" y1="28392" x2="42444" y2="31189"/>
                        <a14:foregroundMark x1="57000" y1="28811" x2="54111" y2="27133"/>
                        <a14:foregroundMark x1="43778" y1="25874" x2="42000" y2="24336"/>
                        <a14:foregroundMark x1="36444" y1="50350" x2="38444" y2="53287"/>
                        <a14:foregroundMark x1="33000" y1="50769" x2="31333" y2="53986"/>
                        <a14:foregroundMark x1="29889" y1="55524" x2="31889" y2="53846"/>
                        <a14:foregroundMark x1="40556" y1="72308" x2="40222" y2="75664"/>
                        <a14:foregroundMark x1="44111" y1="73986" x2="42889" y2="75245"/>
                        <a14:foregroundMark x1="66000" y1="53986" x2="69889" y2="52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80" t="22457" r="26415" b="21898"/>
          <a:stretch/>
        </p:blipFill>
        <p:spPr bwMode="auto">
          <a:xfrm>
            <a:off x="489554" y="3165076"/>
            <a:ext cx="1101016" cy="108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7EF3EBF2-3C98-FCA4-B7FA-7AB4FDC66768}"/>
              </a:ext>
            </a:extLst>
          </p:cNvPr>
          <p:cNvSpPr txBox="1"/>
          <p:nvPr/>
        </p:nvSpPr>
        <p:spPr>
          <a:xfrm>
            <a:off x="6891465" y="5901195"/>
            <a:ext cx="4445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Faire tourner un "</a:t>
            </a:r>
            <a:r>
              <a:rPr lang="fr-FR" sz="1600" b="1" dirty="0" err="1"/>
              <a:t>node</a:t>
            </a:r>
            <a:r>
              <a:rPr lang="fr-FR" sz="1600" dirty="0"/>
              <a:t>" sur son PC avec le logiciel dédié pour une vraie </a:t>
            </a:r>
            <a:r>
              <a:rPr lang="fr-FR" sz="1600" b="1" dirty="0" err="1"/>
              <a:t>incensurabilité</a:t>
            </a:r>
            <a:endParaRPr lang="en-US" sz="1200" b="1" dirty="0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CF1541A-F2C7-AAA5-0919-9270C58374DC}"/>
              </a:ext>
            </a:extLst>
          </p:cNvPr>
          <p:cNvGrpSpPr/>
          <p:nvPr/>
        </p:nvGrpSpPr>
        <p:grpSpPr>
          <a:xfrm>
            <a:off x="7754779" y="2021496"/>
            <a:ext cx="399846" cy="244455"/>
            <a:chOff x="8263771" y="1997226"/>
            <a:chExt cx="399846" cy="244455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15D3BC9F-EC51-9F4F-2A96-79802FACE3DB}"/>
                </a:ext>
              </a:extLst>
            </p:cNvPr>
            <p:cNvGrpSpPr/>
            <p:nvPr/>
          </p:nvGrpSpPr>
          <p:grpSpPr>
            <a:xfrm>
              <a:off x="8454000" y="2022925"/>
              <a:ext cx="209617" cy="211612"/>
              <a:chOff x="8454000" y="2022925"/>
              <a:chExt cx="209617" cy="211612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0478C5D6-F222-2B76-FA9B-603D864BD3A3}"/>
                  </a:ext>
                </a:extLst>
              </p:cNvPr>
              <p:cNvSpPr/>
              <p:nvPr/>
            </p:nvSpPr>
            <p:spPr>
              <a:xfrm>
                <a:off x="8454000" y="2024919"/>
                <a:ext cx="207258" cy="20961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B1CACA55-0DC3-F787-02FB-6CB6C880FF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4000" y="2022925"/>
                <a:ext cx="209617" cy="209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671A7113-EB30-6B15-5216-CC02E819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771" y="1997226"/>
              <a:ext cx="244455" cy="244455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A112ADC-0188-592B-08E4-5E16478BF4D2}"/>
              </a:ext>
            </a:extLst>
          </p:cNvPr>
          <p:cNvGrpSpPr/>
          <p:nvPr/>
        </p:nvGrpSpPr>
        <p:grpSpPr>
          <a:xfrm>
            <a:off x="6472331" y="4839128"/>
            <a:ext cx="213718" cy="254575"/>
            <a:chOff x="6872809" y="2253316"/>
            <a:chExt cx="258711" cy="389352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C7232A87-C655-D54D-14C2-2387440FA86F}"/>
                </a:ext>
              </a:extLst>
            </p:cNvPr>
            <p:cNvCxnSpPr/>
            <p:nvPr/>
          </p:nvCxnSpPr>
          <p:spPr>
            <a:xfrm flipH="1">
              <a:off x="6872809" y="2253316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4F8926BC-A541-D4AC-3DEE-1B25C2D277DA}"/>
                </a:ext>
              </a:extLst>
            </p:cNvPr>
            <p:cNvCxnSpPr/>
            <p:nvPr/>
          </p:nvCxnSpPr>
          <p:spPr>
            <a:xfrm flipH="1">
              <a:off x="6980658" y="2274368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995F5751-0481-5528-125F-FC43AC037148}"/>
                </a:ext>
              </a:extLst>
            </p:cNvPr>
            <p:cNvCxnSpPr/>
            <p:nvPr/>
          </p:nvCxnSpPr>
          <p:spPr>
            <a:xfrm flipH="1">
              <a:off x="6923400" y="2259894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9ED1DEB4-4AD6-4A4C-5A4D-90270D0BE995}"/>
                </a:ext>
              </a:extLst>
            </p:cNvPr>
            <p:cNvCxnSpPr/>
            <p:nvPr/>
          </p:nvCxnSpPr>
          <p:spPr>
            <a:xfrm flipH="1">
              <a:off x="6928247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E79C71BA-76E2-A8DA-20C6-902FE3754597}"/>
              </a:ext>
            </a:extLst>
          </p:cNvPr>
          <p:cNvSpPr/>
          <p:nvPr/>
        </p:nvSpPr>
        <p:spPr>
          <a:xfrm>
            <a:off x="9060402" y="855751"/>
            <a:ext cx="2936670" cy="850897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Anticipating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next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political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decision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CECEC7-D453-7098-93CE-E2579D787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6702" y="2343057"/>
            <a:ext cx="920576" cy="7498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3B00A1-44D3-9135-1483-78CAB65C91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9215" y="4649291"/>
            <a:ext cx="920576" cy="7498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22035D-B078-F9B0-CAD5-F93016AC3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9503" y="4625154"/>
            <a:ext cx="920576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02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EE945468-06E2-BEF0-4CF1-883242463FC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790412" y="3034596"/>
            <a:ext cx="7985" cy="62924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E84FC02-29D9-9B21-6CF5-B9CA34EF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20" y="72143"/>
            <a:ext cx="8612718" cy="725311"/>
          </a:xfrm>
        </p:spPr>
        <p:txBody>
          <a:bodyPr>
            <a:noAutofit/>
          </a:bodyPr>
          <a:lstStyle/>
          <a:p>
            <a:pPr algn="ctr"/>
            <a:r>
              <a:rPr lang="fr-FR" sz="2400" dirty="0">
                <a:latin typeface="+mn-lt"/>
              </a:rPr>
              <a:t>Solution économique </a:t>
            </a:r>
            <a:r>
              <a:rPr lang="fr-FR" sz="2400" b="1" dirty="0"/>
              <a:t>anti-CBDC</a:t>
            </a:r>
            <a:br>
              <a:rPr lang="fr-FR" sz="2400" dirty="0"/>
            </a:br>
            <a:r>
              <a:rPr lang="fr-FR" sz="2400" dirty="0"/>
              <a:t>citoyenne et légale, indépendante des banques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101C3A-A610-427E-0926-F175F4A476AD}"/>
              </a:ext>
            </a:extLst>
          </p:cNvPr>
          <p:cNvSpPr/>
          <p:nvPr/>
        </p:nvSpPr>
        <p:spPr>
          <a:xfrm>
            <a:off x="3899948" y="2065869"/>
            <a:ext cx="1796898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wallet 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(Bitcoin, June..)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FC30483-AB41-4B5D-A06F-1658734211CD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3412975" y="2550233"/>
            <a:ext cx="486973" cy="46260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5AE86A5-14D6-4847-D897-0A97E33F09BB}"/>
              </a:ext>
            </a:extLst>
          </p:cNvPr>
          <p:cNvCxnSpPr>
            <a:cxnSpLocks/>
            <a:stCxn id="53" idx="3"/>
            <a:endCxn id="12" idx="1"/>
          </p:cNvCxnSpPr>
          <p:nvPr/>
        </p:nvCxnSpPr>
        <p:spPr>
          <a:xfrm>
            <a:off x="3361118" y="4536830"/>
            <a:ext cx="538830" cy="379775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2921BE6-E85A-BF25-B88E-48E70396AAF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95506" y="3780729"/>
            <a:ext cx="0" cy="611732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C4C1AE-BB17-DACD-2C27-BAE97760337E}"/>
              </a:ext>
            </a:extLst>
          </p:cNvPr>
          <p:cNvSpPr/>
          <p:nvPr/>
        </p:nvSpPr>
        <p:spPr>
          <a:xfrm>
            <a:off x="8158637" y="5728334"/>
            <a:ext cx="3479372" cy="85089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Evènement imposable : "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</a:rPr>
              <a:t>plu-value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 réalisée" soit un passage crypto </a:t>
            </a:r>
            <a:r>
              <a:rPr lang="fr-FR" sz="11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 €</a:t>
            </a:r>
          </a:p>
          <a:p>
            <a:pPr algn="ctr"/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Pas d'impôt si achat direct en CAI pur ?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2C32C45-F452-2E03-7E4A-09AB8C9B2B02}"/>
              </a:ext>
            </a:extLst>
          </p:cNvPr>
          <p:cNvSpPr txBox="1">
            <a:spLocks/>
          </p:cNvSpPr>
          <p:nvPr/>
        </p:nvSpPr>
        <p:spPr>
          <a:xfrm>
            <a:off x="1969757" y="854498"/>
            <a:ext cx="9556043" cy="998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latin typeface="+mn-lt"/>
                <a:cs typeface="Arial" panose="020B0604020202020204" pitchFamily="34" charset="0"/>
              </a:rPr>
              <a:t>1-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Transparence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entreprises et l'Etat (compta et fiscalité)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2- Droit à la </a:t>
            </a:r>
            <a:r>
              <a:rPr lang="fr-FR" sz="1600" b="1" dirty="0" err="1">
                <a:latin typeface="+mn-lt"/>
                <a:cs typeface="Arial" panose="020B0604020202020204" pitchFamily="34" charset="0"/>
              </a:rPr>
              <a:t>privacy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citoyens (comme avec les espèces)</a:t>
            </a:r>
          </a:p>
          <a:p>
            <a:r>
              <a:rPr lang="fr-FR" sz="1600" dirty="0">
                <a:latin typeface="+mn-lt"/>
                <a:cs typeface="Arial" panose="020B0604020202020204" pitchFamily="34" charset="0"/>
              </a:rPr>
              <a:t>3- Fin des agences et frais bancaires, de la soumission au $, de l'asphyxie planche à billets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4-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Souveraineté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citoyenne financière totale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2F8515A-1F73-C6A5-8F75-1C92F3C461E5}"/>
              </a:ext>
            </a:extLst>
          </p:cNvPr>
          <p:cNvSpPr txBox="1">
            <a:spLocks/>
          </p:cNvSpPr>
          <p:nvPr/>
        </p:nvSpPr>
        <p:spPr>
          <a:xfrm rot="16200000">
            <a:off x="-1021248" y="5135731"/>
            <a:ext cx="2654062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01/23 – 1.0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Communities, Including Families And Youth - Family Get Together Logo , Free Transparent Clipart ...">
            <a:extLst>
              <a:ext uri="{FF2B5EF4-FFF2-40B4-BE49-F238E27FC236}">
                <a16:creationId xmlns:a16="http://schemas.microsoft.com/office/drawing/2014/main" id="{D9D5C17C-756B-14CD-64D7-E7152E0C8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36" b="75524" l="29889" r="69889">
                        <a14:foregroundMark x1="42444" y1="28392" x2="42444" y2="31189"/>
                        <a14:foregroundMark x1="57000" y1="28811" x2="54111" y2="27133"/>
                        <a14:foregroundMark x1="43778" y1="25874" x2="42000" y2="24336"/>
                        <a14:foregroundMark x1="36444" y1="50350" x2="38444" y2="53287"/>
                        <a14:foregroundMark x1="33000" y1="50769" x2="31333" y2="53986"/>
                        <a14:foregroundMark x1="29889" y1="55524" x2="31889" y2="53846"/>
                        <a14:foregroundMark x1="40556" y1="72308" x2="40222" y2="75664"/>
                        <a14:foregroundMark x1="44111" y1="73986" x2="42889" y2="75245"/>
                        <a14:foregroundMark x1="66000" y1="53986" x2="69889" y2="52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80" t="22457" r="26415" b="21898"/>
          <a:stretch/>
        </p:blipFill>
        <p:spPr bwMode="auto">
          <a:xfrm>
            <a:off x="241196" y="3074764"/>
            <a:ext cx="1101016" cy="108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DC22-A4C9-2265-62C4-14F96C75A5C2}"/>
              </a:ext>
            </a:extLst>
          </p:cNvPr>
          <p:cNvSpPr/>
          <p:nvPr/>
        </p:nvSpPr>
        <p:spPr>
          <a:xfrm>
            <a:off x="3899948" y="4392461"/>
            <a:ext cx="1791116" cy="104828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2"/>
                </a:solidFill>
              </a:rPr>
              <a:t>wallet CAI²</a:t>
            </a:r>
          </a:p>
          <a:p>
            <a:pPr algn="ctr"/>
            <a:r>
              <a:rPr lang="fr-FR" sz="1600" i="1" dirty="0">
                <a:solidFill>
                  <a:schemeClr val="tx1"/>
                </a:solidFill>
              </a:rPr>
              <a:t>(</a:t>
            </a:r>
            <a:r>
              <a:rPr lang="fr-FR" sz="1600" i="1" dirty="0" err="1">
                <a:solidFill>
                  <a:schemeClr val="tx1"/>
                </a:solidFill>
              </a:rPr>
              <a:t>Monero</a:t>
            </a:r>
            <a:r>
              <a:rPr lang="fr-FR" sz="1600" i="1" dirty="0">
                <a:solidFill>
                  <a:schemeClr val="tx1"/>
                </a:solidFill>
              </a:rPr>
              <a:t>, Haven </a:t>
            </a:r>
            <a:br>
              <a:rPr lang="fr-FR" sz="1600" i="1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via </a:t>
            </a:r>
            <a:r>
              <a:rPr lang="fr-FR" sz="1400" i="1" dirty="0" err="1">
                <a:solidFill>
                  <a:schemeClr val="tx1"/>
                </a:solidFill>
              </a:rPr>
              <a:t>CakeWallet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D8EC598-E928-D6A3-1ACF-EBBD94503295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 flipV="1">
            <a:off x="5691064" y="3030396"/>
            <a:ext cx="1774688" cy="188620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34FB467-8900-51AB-033C-2746128BFCBE}"/>
              </a:ext>
            </a:extLst>
          </p:cNvPr>
          <p:cNvSpPr/>
          <p:nvPr/>
        </p:nvSpPr>
        <p:spPr>
          <a:xfrm>
            <a:off x="6555316" y="2061669"/>
            <a:ext cx="1820871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 2</a:t>
            </a:r>
            <a:br>
              <a:rPr lang="fr-FR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Btc</a:t>
            </a:r>
            <a:r>
              <a:rPr lang="fr-FR" sz="1400" i="1" dirty="0">
                <a:solidFill>
                  <a:schemeClr val="tx1"/>
                </a:solidFill>
              </a:rPr>
              <a:t> Lightning via 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DB1BD0C-4E16-9A3C-FEF1-349E58CDC229}"/>
              </a:ext>
            </a:extLst>
          </p:cNvPr>
          <p:cNvSpPr/>
          <p:nvPr/>
        </p:nvSpPr>
        <p:spPr>
          <a:xfrm>
            <a:off x="6085814" y="3363788"/>
            <a:ext cx="1600198" cy="65687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Interface rapide </a:t>
            </a:r>
            <a:r>
              <a:rPr lang="fr-FR" sz="1600" b="1" dirty="0">
                <a:solidFill>
                  <a:schemeClr val="accent2"/>
                </a:solidFill>
              </a:rPr>
              <a:t>CAI²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3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CAI L2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F75CC56D-193B-4992-0F97-9FE5DA1F276D}"/>
              </a:ext>
            </a:extLst>
          </p:cNvPr>
          <p:cNvGrpSpPr/>
          <p:nvPr/>
        </p:nvGrpSpPr>
        <p:grpSpPr>
          <a:xfrm rot="5400000">
            <a:off x="4680904" y="3988631"/>
            <a:ext cx="225624" cy="250274"/>
            <a:chOff x="6861279" y="2259894"/>
            <a:chExt cx="273123" cy="382774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7E57CC1E-31C3-4FF5-526B-F59734757A52}"/>
                </a:ext>
              </a:extLst>
            </p:cNvPr>
            <p:cNvCxnSpPr/>
            <p:nvPr/>
          </p:nvCxnSpPr>
          <p:spPr>
            <a:xfrm flipH="1">
              <a:off x="6861279" y="2260602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E4F22CAC-D55B-A773-EBF2-EBE5A4D01F17}"/>
                </a:ext>
              </a:extLst>
            </p:cNvPr>
            <p:cNvCxnSpPr/>
            <p:nvPr/>
          </p:nvCxnSpPr>
          <p:spPr>
            <a:xfrm flipH="1">
              <a:off x="6983540" y="2274368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62A2CEA8-D682-8CAE-81EA-6D0548A6794D}"/>
                </a:ext>
              </a:extLst>
            </p:cNvPr>
            <p:cNvCxnSpPr/>
            <p:nvPr/>
          </p:nvCxnSpPr>
          <p:spPr>
            <a:xfrm flipH="1">
              <a:off x="6909949" y="2259894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FD9334A4-CC64-DB95-994F-705BD8A16EE3}"/>
                </a:ext>
              </a:extLst>
            </p:cNvPr>
            <p:cNvCxnSpPr/>
            <p:nvPr/>
          </p:nvCxnSpPr>
          <p:spPr>
            <a:xfrm flipH="1">
              <a:off x="6937855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679960B8-F0E7-C1FB-D262-7CF579C2C5C0}"/>
              </a:ext>
            </a:extLst>
          </p:cNvPr>
          <p:cNvSpPr/>
          <p:nvPr/>
        </p:nvSpPr>
        <p:spPr>
          <a:xfrm>
            <a:off x="1371447" y="2564790"/>
            <a:ext cx="2041528" cy="896094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Service exchange</a:t>
            </a:r>
          </a:p>
          <a:p>
            <a:pPr algn="ctr"/>
            <a:r>
              <a:rPr lang="fr-FR" b="1" dirty="0">
                <a:solidFill>
                  <a:srgbClr val="C00000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(Relai, </a:t>
            </a:r>
            <a:r>
              <a:rPr lang="fr-FR" sz="1400" i="1" dirty="0" err="1">
                <a:solidFill>
                  <a:schemeClr val="tx1"/>
                </a:solidFill>
              </a:rPr>
              <a:t>MtPelerin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6BAC3C3-76B7-5543-AF13-C9BFFAEA897E}"/>
              </a:ext>
            </a:extLst>
          </p:cNvPr>
          <p:cNvSpPr/>
          <p:nvPr/>
        </p:nvSpPr>
        <p:spPr>
          <a:xfrm>
            <a:off x="1430718" y="3993673"/>
            <a:ext cx="1930400" cy="108631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Echange P2P</a:t>
            </a:r>
          </a:p>
          <a:p>
            <a:pPr algn="ctr"/>
            <a:r>
              <a:rPr lang="fr-FR" b="1" dirty="0">
                <a:solidFill>
                  <a:srgbClr val="C00000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vers </a:t>
            </a:r>
            <a:r>
              <a:rPr lang="fr-FR" b="1" dirty="0">
                <a:solidFill>
                  <a:schemeClr val="accent2"/>
                </a:solidFill>
              </a:rPr>
              <a:t>CAI²</a:t>
            </a:r>
            <a:r>
              <a:rPr lang="fr-FR" dirty="0">
                <a:solidFill>
                  <a:schemeClr val="tx1"/>
                </a:solidFill>
              </a:rPr>
              <a:t>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400" dirty="0">
                <a:solidFill>
                  <a:schemeClr val="tx1"/>
                </a:solidFill>
              </a:rPr>
              <a:t>comme </a:t>
            </a:r>
            <a:r>
              <a:rPr lang="fr-FR" sz="1400" dirty="0" err="1">
                <a:solidFill>
                  <a:schemeClr val="tx1"/>
                </a:solidFill>
              </a:rPr>
              <a:t>Leboncoin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AgoraDesk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E5AE2F46-BB06-BAD4-DAD3-3BCCCEF65397}"/>
              </a:ext>
            </a:extLst>
          </p:cNvPr>
          <p:cNvSpPr/>
          <p:nvPr/>
        </p:nvSpPr>
        <p:spPr>
          <a:xfrm>
            <a:off x="3908045" y="3264872"/>
            <a:ext cx="1783019" cy="65687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Conversion – swap</a:t>
            </a:r>
          </a:p>
          <a:p>
            <a:pPr algn="ctr"/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Trocador.app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EBC16053-6C7E-8726-892B-499B3E69A90D}"/>
              </a:ext>
            </a:extLst>
          </p:cNvPr>
          <p:cNvSpPr/>
          <p:nvPr/>
        </p:nvSpPr>
        <p:spPr>
          <a:xfrm>
            <a:off x="6214328" y="5784451"/>
            <a:ext cx="1469819" cy="36933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Wallet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59" name="Rectangle : coins arrondis 1058">
            <a:extLst>
              <a:ext uri="{FF2B5EF4-FFF2-40B4-BE49-F238E27FC236}">
                <a16:creationId xmlns:a16="http://schemas.microsoft.com/office/drawing/2014/main" id="{53ACA5C2-579D-E108-8683-3E0A050B0B2B}"/>
              </a:ext>
            </a:extLst>
          </p:cNvPr>
          <p:cNvSpPr/>
          <p:nvPr/>
        </p:nvSpPr>
        <p:spPr>
          <a:xfrm>
            <a:off x="6214328" y="6236864"/>
            <a:ext cx="1469819" cy="369332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Service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070" name="Groupe 1069">
            <a:extLst>
              <a:ext uri="{FF2B5EF4-FFF2-40B4-BE49-F238E27FC236}">
                <a16:creationId xmlns:a16="http://schemas.microsoft.com/office/drawing/2014/main" id="{3C13686E-58BB-7B5C-4EF3-3AD2A7A8B73C}"/>
              </a:ext>
            </a:extLst>
          </p:cNvPr>
          <p:cNvGrpSpPr/>
          <p:nvPr/>
        </p:nvGrpSpPr>
        <p:grpSpPr>
          <a:xfrm rot="5400000">
            <a:off x="6059201" y="4252166"/>
            <a:ext cx="194706" cy="320447"/>
            <a:chOff x="6891049" y="2181692"/>
            <a:chExt cx="235695" cy="490102"/>
          </a:xfrm>
        </p:grpSpPr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3553C4FB-4A76-F24E-0FEF-2649110022F6}"/>
                </a:ext>
              </a:extLst>
            </p:cNvPr>
            <p:cNvCxnSpPr/>
            <p:nvPr/>
          </p:nvCxnSpPr>
          <p:spPr>
            <a:xfrm flipH="1">
              <a:off x="6891049" y="2181692"/>
              <a:ext cx="150861" cy="36830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Connecteur droit 1071">
              <a:extLst>
                <a:ext uri="{FF2B5EF4-FFF2-40B4-BE49-F238E27FC236}">
                  <a16:creationId xmlns:a16="http://schemas.microsoft.com/office/drawing/2014/main" id="{70DE1218-27CD-E912-1CD6-21E0D11298A8}"/>
                </a:ext>
              </a:extLst>
            </p:cNvPr>
            <p:cNvCxnSpPr/>
            <p:nvPr/>
          </p:nvCxnSpPr>
          <p:spPr>
            <a:xfrm flipH="1">
              <a:off x="6975885" y="2303496"/>
              <a:ext cx="150859" cy="368298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Connecteur droit 1072">
              <a:extLst>
                <a:ext uri="{FF2B5EF4-FFF2-40B4-BE49-F238E27FC236}">
                  <a16:creationId xmlns:a16="http://schemas.microsoft.com/office/drawing/2014/main" id="{07BEBF34-3615-075E-2BBD-D291D6EC283F}"/>
                </a:ext>
              </a:extLst>
            </p:cNvPr>
            <p:cNvCxnSpPr/>
            <p:nvPr/>
          </p:nvCxnSpPr>
          <p:spPr>
            <a:xfrm flipH="1">
              <a:off x="6921478" y="2230758"/>
              <a:ext cx="150862" cy="36830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Connecteur droit 1073">
              <a:extLst>
                <a:ext uri="{FF2B5EF4-FFF2-40B4-BE49-F238E27FC236}">
                  <a16:creationId xmlns:a16="http://schemas.microsoft.com/office/drawing/2014/main" id="{832C7D8A-164B-B78C-3117-1ED595AB6821}"/>
                </a:ext>
              </a:extLst>
            </p:cNvPr>
            <p:cNvCxnSpPr/>
            <p:nvPr/>
          </p:nvCxnSpPr>
          <p:spPr>
            <a:xfrm flipH="1">
              <a:off x="6937855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6" name="Connecteur droit 1075">
            <a:extLst>
              <a:ext uri="{FF2B5EF4-FFF2-40B4-BE49-F238E27FC236}">
                <a16:creationId xmlns:a16="http://schemas.microsoft.com/office/drawing/2014/main" id="{DA35501E-A512-3492-074B-411F034AAE02}"/>
              </a:ext>
            </a:extLst>
          </p:cNvPr>
          <p:cNvCxnSpPr/>
          <p:nvPr/>
        </p:nvCxnSpPr>
        <p:spPr>
          <a:xfrm rot="186181" flipH="1">
            <a:off x="6149801" y="2446007"/>
            <a:ext cx="124625" cy="24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DEA3FA3-9E75-71A4-F97A-EA47695A5EEF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5696846" y="2546033"/>
            <a:ext cx="858470" cy="42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3" name="Groupe 1092">
            <a:extLst>
              <a:ext uri="{FF2B5EF4-FFF2-40B4-BE49-F238E27FC236}">
                <a16:creationId xmlns:a16="http://schemas.microsoft.com/office/drawing/2014/main" id="{DF992E92-E519-6BD7-C03D-5E813C46BC42}"/>
              </a:ext>
            </a:extLst>
          </p:cNvPr>
          <p:cNvGrpSpPr/>
          <p:nvPr/>
        </p:nvGrpSpPr>
        <p:grpSpPr>
          <a:xfrm>
            <a:off x="725692" y="854498"/>
            <a:ext cx="1089314" cy="1086314"/>
            <a:chOff x="94397" y="584890"/>
            <a:chExt cx="1265003" cy="1261519"/>
          </a:xfrm>
        </p:grpSpPr>
        <p:pic>
          <p:nvPicPr>
            <p:cNvPr id="1087" name="Picture 10" descr="Bank building icon isolated on white background 593729 - Download Free ...">
              <a:extLst>
                <a:ext uri="{FF2B5EF4-FFF2-40B4-BE49-F238E27FC236}">
                  <a16:creationId xmlns:a16="http://schemas.microsoft.com/office/drawing/2014/main" id="{D83CBB86-A525-7718-9699-8A99EEB18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250" b="93000" l="9667" r="89750">
                          <a14:foregroundMark x1="77750" y1="56167" x2="69917" y2="29083"/>
                          <a14:foregroundMark x1="69917" y1="29083" x2="54417" y2="27917"/>
                          <a14:foregroundMark x1="74417" y1="42417" x2="57583" y2="23000"/>
                          <a14:foregroundMark x1="57583" y1="23000" x2="40333" y2="29500"/>
                          <a14:foregroundMark x1="40333" y1="29500" x2="33583" y2="36167"/>
                          <a14:foregroundMark x1="57333" y1="24583" x2="35917" y2="23917"/>
                          <a14:foregroundMark x1="35917" y1="23917" x2="17667" y2="38083"/>
                          <a14:foregroundMark x1="17667" y1="38083" x2="16167" y2="44083"/>
                          <a14:foregroundMark x1="36083" y1="23333" x2="19833" y2="56750"/>
                          <a14:foregroundMark x1="19833" y1="56750" x2="19833" y2="65333"/>
                          <a14:foregroundMark x1="40667" y1="27500" x2="29417" y2="70333"/>
                          <a14:foregroundMark x1="29417" y1="70333" x2="29417" y2="73667"/>
                          <a14:foregroundMark x1="76917" y1="30417" x2="78583" y2="64917"/>
                          <a14:foregroundMark x1="77333" y1="37833" x2="66000" y2="67917"/>
                          <a14:foregroundMark x1="66000" y1="67917" x2="64833" y2="45750"/>
                          <a14:foregroundMark x1="65250" y1="41583" x2="69083" y2="63833"/>
                          <a14:foregroundMark x1="69083" y1="63833" x2="78583" y2="80750"/>
                          <a14:foregroundMark x1="78583" y1="80750" x2="78583" y2="81167"/>
                          <a14:foregroundMark x1="89000" y1="82833" x2="89000" y2="82833"/>
                          <a14:foregroundMark x1="89750" y1="82833" x2="79417" y2="79500"/>
                          <a14:foregroundMark x1="77750" y1="59917" x2="79417" y2="78500"/>
                          <a14:foregroundMark x1="79417" y1="78500" x2="81917" y2="83250"/>
                          <a14:foregroundMark x1="20667" y1="67000" x2="20667" y2="79083"/>
                          <a14:foregroundMark x1="24167" y1="70000" x2="15333" y2="77000"/>
                          <a14:foregroundMark x1="19167" y1="72750" x2="17750" y2="44500"/>
                          <a14:foregroundMark x1="17917" y1="57417" x2="17917" y2="76000"/>
                          <a14:foregroundMark x1="87333" y1="79000" x2="82333" y2="74000"/>
                          <a14:foregroundMark x1="54667" y1="27083" x2="44667" y2="13583"/>
                          <a14:foregroundMark x1="45833" y1="13167" x2="40667" y2="14917"/>
                          <a14:foregroundMark x1="45083" y1="12333" x2="55417" y2="13167"/>
                          <a14:foregroundMark x1="53583" y1="92667" x2="39167" y2="92667"/>
                          <a14:foregroundMark x1="74250" y1="92000" x2="47083" y2="91000"/>
                          <a14:foregroundMark x1="80417" y1="91667" x2="66333" y2="91667"/>
                          <a14:foregroundMark x1="42250" y1="92333" x2="12750" y2="91000"/>
                          <a14:foregroundMark x1="77000" y1="93000" x2="85250" y2="91333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73" r="3009"/>
            <a:stretch/>
          </p:blipFill>
          <p:spPr bwMode="auto">
            <a:xfrm>
              <a:off x="161922" y="683791"/>
              <a:ext cx="1093751" cy="106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2" name="Croix 1091">
              <a:extLst>
                <a:ext uri="{FF2B5EF4-FFF2-40B4-BE49-F238E27FC236}">
                  <a16:creationId xmlns:a16="http://schemas.microsoft.com/office/drawing/2014/main" id="{270C517F-5A47-BBAB-2325-07ED4C9D9258}"/>
                </a:ext>
              </a:extLst>
            </p:cNvPr>
            <p:cNvSpPr/>
            <p:nvPr/>
          </p:nvSpPr>
          <p:spPr>
            <a:xfrm rot="2621755">
              <a:off x="94397" y="584890"/>
              <a:ext cx="1265003" cy="1261519"/>
            </a:xfrm>
            <a:prstGeom prst="plus">
              <a:avLst>
                <a:gd name="adj" fmla="val 47851"/>
              </a:avLst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1C9E93EE-AC0C-EAA8-E776-6AA77EC51250}"/>
              </a:ext>
            </a:extLst>
          </p:cNvPr>
          <p:cNvSpPr/>
          <p:nvPr/>
        </p:nvSpPr>
        <p:spPr>
          <a:xfrm>
            <a:off x="9538295" y="2241511"/>
            <a:ext cx="2186234" cy="61418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wallet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sz="1600" b="1" dirty="0">
                <a:solidFill>
                  <a:schemeClr val="accent1"/>
                </a:solidFill>
              </a:rPr>
              <a:t> </a:t>
            </a:r>
            <a:r>
              <a:rPr lang="fr-FR" sz="1600" dirty="0">
                <a:solidFill>
                  <a:schemeClr val="tx1"/>
                </a:solidFill>
              </a:rPr>
              <a:t>pro du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vendeur  </a:t>
            </a: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 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pic>
        <p:nvPicPr>
          <p:cNvPr id="1095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547781C2-6E9B-5BB0-A376-E3138E56B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624714" y="4359072"/>
            <a:ext cx="551985" cy="56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Rectangle 1097">
            <a:extLst>
              <a:ext uri="{FF2B5EF4-FFF2-40B4-BE49-F238E27FC236}">
                <a16:creationId xmlns:a16="http://schemas.microsoft.com/office/drawing/2014/main" id="{E9884789-4C2C-4377-73D2-6DFDB1AC8E1C}"/>
              </a:ext>
            </a:extLst>
          </p:cNvPr>
          <p:cNvSpPr/>
          <p:nvPr/>
        </p:nvSpPr>
        <p:spPr>
          <a:xfrm>
            <a:off x="1454504" y="3551196"/>
            <a:ext cx="1935893" cy="3092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Déclarer aux impôts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1" name="Rectangle : coins arrondis 1100">
            <a:extLst>
              <a:ext uri="{FF2B5EF4-FFF2-40B4-BE49-F238E27FC236}">
                <a16:creationId xmlns:a16="http://schemas.microsoft.com/office/drawing/2014/main" id="{6161F9A5-12E9-FC15-3470-E2876747AE99}"/>
              </a:ext>
            </a:extLst>
          </p:cNvPr>
          <p:cNvSpPr/>
          <p:nvPr/>
        </p:nvSpPr>
        <p:spPr>
          <a:xfrm>
            <a:off x="9606759" y="3966777"/>
            <a:ext cx="2046118" cy="46828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Compte bancaire pro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02" name="Connecteur droit avec flèche 1101">
            <a:extLst>
              <a:ext uri="{FF2B5EF4-FFF2-40B4-BE49-F238E27FC236}">
                <a16:creationId xmlns:a16="http://schemas.microsoft.com/office/drawing/2014/main" id="{231E6E9B-9363-2B3B-BA6A-81DDC5325175}"/>
              </a:ext>
            </a:extLst>
          </p:cNvPr>
          <p:cNvCxnSpPr>
            <a:cxnSpLocks/>
            <a:stCxn id="1101" idx="0"/>
          </p:cNvCxnSpPr>
          <p:nvPr/>
        </p:nvCxnSpPr>
        <p:spPr>
          <a:xfrm flipH="1" flipV="1">
            <a:off x="10628250" y="3663839"/>
            <a:ext cx="1568" cy="3029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36D9B13F-30F7-B49E-142B-714CBFC885AD}"/>
              </a:ext>
            </a:extLst>
          </p:cNvPr>
          <p:cNvSpPr/>
          <p:nvPr/>
        </p:nvSpPr>
        <p:spPr>
          <a:xfrm>
            <a:off x="10644390" y="3688788"/>
            <a:ext cx="866850" cy="2756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>
                <a:solidFill>
                  <a:schemeClr val="accent1"/>
                </a:solidFill>
              </a:rPr>
              <a:t>Imposable</a:t>
            </a:r>
            <a:endParaRPr lang="en-US" sz="1200" i="1" dirty="0">
              <a:solidFill>
                <a:schemeClr val="accent1"/>
              </a:solidFill>
            </a:endParaRPr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10C227B7-B68D-45E2-268E-123AC3CD1737}"/>
              </a:ext>
            </a:extLst>
          </p:cNvPr>
          <p:cNvSpPr/>
          <p:nvPr/>
        </p:nvSpPr>
        <p:spPr>
          <a:xfrm>
            <a:off x="9227634" y="1762301"/>
            <a:ext cx="2833511" cy="4559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1"/>
                </a:solidFill>
              </a:rPr>
              <a:t>Transparence fiscale : </a:t>
            </a:r>
            <a:r>
              <a:rPr lang="fr-FR" sz="1200" dirty="0">
                <a:solidFill>
                  <a:schemeClr val="accent1"/>
                </a:solidFill>
              </a:rPr>
              <a:t>transactions exportables avec la </a:t>
            </a:r>
            <a:r>
              <a:rPr lang="fr-FR" sz="1200" dirty="0" err="1">
                <a:solidFill>
                  <a:schemeClr val="accent1"/>
                </a:solidFill>
              </a:rPr>
              <a:t>viewkey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108" name="Connecteur droit avec flèche 1107">
            <a:extLst>
              <a:ext uri="{FF2B5EF4-FFF2-40B4-BE49-F238E27FC236}">
                <a16:creationId xmlns:a16="http://schemas.microsoft.com/office/drawing/2014/main" id="{BCE11CD0-AF53-74DD-4E5B-89BD2309F71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76187" y="2546033"/>
            <a:ext cx="973426" cy="256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7FFA562-9629-3AE8-ED9B-EA0BFFD941D8}"/>
              </a:ext>
            </a:extLst>
          </p:cNvPr>
          <p:cNvSpPr/>
          <p:nvPr/>
        </p:nvSpPr>
        <p:spPr>
          <a:xfrm>
            <a:off x="9607045" y="3073302"/>
            <a:ext cx="2042409" cy="59053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Compte crypto pro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(Kraken, </a:t>
            </a:r>
            <a:r>
              <a:rPr lang="fr-FR" sz="1600" dirty="0" err="1">
                <a:solidFill>
                  <a:schemeClr val="tx1"/>
                </a:solidFill>
              </a:rPr>
              <a:t>StackinSat</a:t>
            </a:r>
            <a:r>
              <a:rPr lang="fr-FR" sz="1600" dirty="0">
                <a:solidFill>
                  <a:schemeClr val="tx1"/>
                </a:solidFill>
              </a:rPr>
              <a:t>..)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579C7A8-BFDB-F08C-3386-E4800E49E548}"/>
              </a:ext>
            </a:extLst>
          </p:cNvPr>
          <p:cNvSpPr txBox="1"/>
          <p:nvPr/>
        </p:nvSpPr>
        <p:spPr>
          <a:xfrm>
            <a:off x="1139771" y="5759854"/>
            <a:ext cx="432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= cryptoactifs autonomes et indépendants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30EDE6-4BB0-CA14-275C-72E553B6958F}"/>
              </a:ext>
            </a:extLst>
          </p:cNvPr>
          <p:cNvSpPr txBox="1"/>
          <p:nvPr/>
        </p:nvSpPr>
        <p:spPr>
          <a:xfrm>
            <a:off x="1136014" y="6038865"/>
            <a:ext cx="4518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</a:rPr>
              <a:t>CAI²</a:t>
            </a:r>
            <a:r>
              <a:rPr lang="fr-FR" sz="1600" b="1" dirty="0">
                <a:solidFill>
                  <a:schemeClr val="accent2"/>
                </a:solidFill>
              </a:rPr>
              <a:t> = CAI anonymes et intraçables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62CE9FD-9000-7CF2-DF73-105CF69FD3B4}"/>
              </a:ext>
            </a:extLst>
          </p:cNvPr>
          <p:cNvCxnSpPr>
            <a:cxnSpLocks/>
          </p:cNvCxnSpPr>
          <p:nvPr/>
        </p:nvCxnSpPr>
        <p:spPr>
          <a:xfrm flipH="1">
            <a:off x="10628250" y="2855691"/>
            <a:ext cx="3162" cy="21761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3" name="Picture 16">
            <a:extLst>
              <a:ext uri="{FF2B5EF4-FFF2-40B4-BE49-F238E27FC236}">
                <a16:creationId xmlns:a16="http://schemas.microsoft.com/office/drawing/2014/main" id="{F6CEE770-42CA-0039-BF8C-73AA0009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89778" l="9778" r="91111">
                        <a14:foregroundMark x1="85333" y1="41778" x2="21333" y2="7556"/>
                        <a14:foregroundMark x1="21333" y1="7556" x2="17333" y2="7556"/>
                        <a14:foregroundMark x1="21778" y1="38222" x2="83556" y2="32000"/>
                        <a14:foregroundMark x1="83556" y1="32000" x2="65333" y2="19556"/>
                        <a14:foregroundMark x1="78222" y1="39556" x2="32444" y2="23556"/>
                        <a14:foregroundMark x1="85778" y1="33333" x2="52889" y2="18667"/>
                        <a14:foregroundMark x1="91111" y1="37333" x2="78222" y2="12444"/>
                        <a14:foregroundMark x1="14222" y1="36889" x2="23556" y2="9333"/>
                        <a14:foregroundMark x1="21778" y1="34222" x2="32000" y2="8889"/>
                        <a14:foregroundMark x1="21778" y1="59556" x2="65333" y2="66222"/>
                        <a14:foregroundMark x1="79556" y1="66667" x2="31556" y2="70222"/>
                        <a14:foregroundMark x1="67556" y1="72000" x2="35111" y2="55556"/>
                        <a14:foregroundMark x1="50222" y1="20444" x2="53778" y2="13778"/>
                        <a14:foregroundMark x1="78667" y1="68444" x2="56000" y2="59111"/>
                        <a14:foregroundMark x1="75111" y1="57333" x2="45333" y2="56444"/>
                        <a14:foregroundMark x1="81778" y1="59556" x2="15111" y2="59556"/>
                        <a14:foregroundMark x1="15556" y1="88000" x2="85333" y2="87556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100" y="3153650"/>
            <a:ext cx="799820" cy="79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18" descr="Brunette, caissier, vendeur. Beau, client, brunette, assister à ...">
            <a:extLst>
              <a:ext uri="{FF2B5EF4-FFF2-40B4-BE49-F238E27FC236}">
                <a16:creationId xmlns:a16="http://schemas.microsoft.com/office/drawing/2014/main" id="{D1716910-5F27-6D75-A391-56DC9DF14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3" b="92871" l="1411" r="96976">
                        <a14:foregroundMark x1="74798" y1="90559" x2="5242" y2="82852"/>
                        <a14:foregroundMark x1="96976" y1="85164" x2="10282" y2="86320"/>
                        <a14:foregroundMark x1="10282" y1="86320" x2="10282" y2="86320"/>
                        <a14:foregroundMark x1="94556" y1="86898" x2="18952" y2="92871"/>
                        <a14:foregroundMark x1="18952" y1="92871" x2="18952" y2="92871"/>
                        <a14:foregroundMark x1="62298" y1="13487" x2="61694" y2="385"/>
                        <a14:foregroundMark x1="69153" y1="26397" x2="61089" y2="5010"/>
                        <a14:foregroundMark x1="84073" y1="83430" x2="18952" y2="79191"/>
                        <a14:foregroundMark x1="85887" y1="76301" x2="17540" y2="75723"/>
                        <a14:foregroundMark x1="23185" y1="78035" x2="2823" y2="76879"/>
                        <a14:foregroundMark x1="20766" y1="85164" x2="1411" y2="80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30" y="3325538"/>
            <a:ext cx="790877" cy="82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ZoneTexte 1085">
            <a:extLst>
              <a:ext uri="{FF2B5EF4-FFF2-40B4-BE49-F238E27FC236}">
                <a16:creationId xmlns:a16="http://schemas.microsoft.com/office/drawing/2014/main" id="{DFA43810-B505-259A-D1C1-2E4FD9820725}"/>
              </a:ext>
            </a:extLst>
          </p:cNvPr>
          <p:cNvSpPr txBox="1"/>
          <p:nvPr/>
        </p:nvSpPr>
        <p:spPr>
          <a:xfrm>
            <a:off x="8398263" y="2022926"/>
            <a:ext cx="90548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1"/>
                </a:solidFill>
              </a:rPr>
              <a:t>Dépense tracée</a:t>
            </a:r>
            <a:br>
              <a:rPr lang="fr-FR" sz="1400" dirty="0">
                <a:solidFill>
                  <a:schemeClr val="accent1"/>
                </a:solidFill>
              </a:rPr>
            </a:br>
            <a:r>
              <a:rPr lang="fr-FR" sz="2400" dirty="0">
                <a:solidFill>
                  <a:schemeClr val="accent1"/>
                </a:solidFill>
              </a:rPr>
              <a:t> </a:t>
            </a:r>
            <a:r>
              <a:rPr lang="fr-FR" sz="1400" dirty="0">
                <a:solidFill>
                  <a:schemeClr val="accent1"/>
                </a:solidFill>
              </a:rPr>
              <a:t>- TVA -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D1808048-EFC0-F4E8-8B71-1036ABE266FB}"/>
              </a:ext>
            </a:extLst>
          </p:cNvPr>
          <p:cNvSpPr/>
          <p:nvPr/>
        </p:nvSpPr>
        <p:spPr>
          <a:xfrm>
            <a:off x="11377345" y="3010746"/>
            <a:ext cx="866850" cy="2756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accent1"/>
                </a:solidFill>
              </a:rPr>
              <a:t>KYB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115" name="Rectangle 1114">
            <a:extLst>
              <a:ext uri="{FF2B5EF4-FFF2-40B4-BE49-F238E27FC236}">
                <a16:creationId xmlns:a16="http://schemas.microsoft.com/office/drawing/2014/main" id="{8A920243-45F8-6F2B-9094-02FFC25E2C09}"/>
              </a:ext>
            </a:extLst>
          </p:cNvPr>
          <p:cNvSpPr/>
          <p:nvPr/>
        </p:nvSpPr>
        <p:spPr>
          <a:xfrm>
            <a:off x="9055104" y="241940"/>
            <a:ext cx="3189091" cy="5028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</a:rPr>
              <a:t>Pas un conseil en investissement</a:t>
            </a:r>
            <a:br>
              <a:rPr lang="fr-FR" sz="1400" i="1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Se référer aux lois de votre pays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116" name="ZoneTexte 1115">
            <a:extLst>
              <a:ext uri="{FF2B5EF4-FFF2-40B4-BE49-F238E27FC236}">
                <a16:creationId xmlns:a16="http://schemas.microsoft.com/office/drawing/2014/main" id="{1F4602DB-92D9-69C4-9A12-1E9A261D13BA}"/>
              </a:ext>
            </a:extLst>
          </p:cNvPr>
          <p:cNvSpPr txBox="1"/>
          <p:nvPr/>
        </p:nvSpPr>
        <p:spPr>
          <a:xfrm rot="18720751">
            <a:off x="5627968" y="4431778"/>
            <a:ext cx="1664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</a:rPr>
              <a:t>Echange anonyme</a:t>
            </a:r>
          </a:p>
          <a:p>
            <a:pPr algn="ctr"/>
            <a:r>
              <a:rPr lang="fr-FR" sz="1400" dirty="0">
                <a:solidFill>
                  <a:schemeClr val="accent2"/>
                </a:solidFill>
              </a:rPr>
              <a:t>et </a:t>
            </a:r>
            <a:r>
              <a:rPr lang="fr-FR" sz="1400" b="1" dirty="0">
                <a:solidFill>
                  <a:schemeClr val="accent2"/>
                </a:solidFill>
              </a:rPr>
              <a:t>intraçable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743C784-C0DC-52B7-3FD2-B262A091FBFC}"/>
              </a:ext>
            </a:extLst>
          </p:cNvPr>
          <p:cNvSpPr/>
          <p:nvPr/>
        </p:nvSpPr>
        <p:spPr>
          <a:xfrm>
            <a:off x="915418" y="6385610"/>
            <a:ext cx="4391741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 hybride CAI-CAI² avec choix (LTC ?) n'est pas souhaitable</a:t>
            </a:r>
            <a:b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car erreurs humaines et donc ennuis sous répression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9FE23D-841E-4F6A-F7CF-D130540C25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98" y="1961682"/>
            <a:ext cx="341506" cy="34150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09537B0-36A9-D9C9-F01E-9E102DC0770C}"/>
              </a:ext>
            </a:extLst>
          </p:cNvPr>
          <p:cNvGrpSpPr/>
          <p:nvPr/>
        </p:nvGrpSpPr>
        <p:grpSpPr>
          <a:xfrm>
            <a:off x="5276888" y="4175489"/>
            <a:ext cx="396000" cy="396000"/>
            <a:chOff x="5817129" y="4163508"/>
            <a:chExt cx="519502" cy="519502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145CA055-713E-65A2-05BA-C50B296D4B3F}"/>
                </a:ext>
              </a:extLst>
            </p:cNvPr>
            <p:cNvSpPr/>
            <p:nvPr/>
          </p:nvSpPr>
          <p:spPr>
            <a:xfrm>
              <a:off x="5872160" y="4209167"/>
              <a:ext cx="429580" cy="43447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66E13248-AB98-32B5-B639-E1E7900A5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129" y="4163508"/>
              <a:ext cx="519502" cy="51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D902144-2FFF-E216-8824-9D3A8FC43038}"/>
              </a:ext>
            </a:extLst>
          </p:cNvPr>
          <p:cNvGrpSpPr/>
          <p:nvPr/>
        </p:nvGrpSpPr>
        <p:grpSpPr>
          <a:xfrm>
            <a:off x="7958100" y="1973308"/>
            <a:ext cx="399846" cy="244455"/>
            <a:chOff x="8263771" y="1997226"/>
            <a:chExt cx="399846" cy="244455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8672DA79-B503-A5A2-4E3F-7EC883ECFE8D}"/>
                </a:ext>
              </a:extLst>
            </p:cNvPr>
            <p:cNvGrpSpPr/>
            <p:nvPr/>
          </p:nvGrpSpPr>
          <p:grpSpPr>
            <a:xfrm>
              <a:off x="8454000" y="2022925"/>
              <a:ext cx="209617" cy="211612"/>
              <a:chOff x="8454000" y="2022925"/>
              <a:chExt cx="209617" cy="211612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1221508-4F15-D94E-4FBB-EA66F19A1E55}"/>
                  </a:ext>
                </a:extLst>
              </p:cNvPr>
              <p:cNvSpPr/>
              <p:nvPr/>
            </p:nvSpPr>
            <p:spPr>
              <a:xfrm>
                <a:off x="8454000" y="2024919"/>
                <a:ext cx="207258" cy="20961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21A685F9-26C2-A09E-2918-325911350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4000" y="2022925"/>
                <a:ext cx="209617" cy="209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676625A9-E855-8BBC-E725-61AD2E113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771" y="1997226"/>
              <a:ext cx="244455" cy="244455"/>
            </a:xfrm>
            <a:prstGeom prst="rect">
              <a:avLst/>
            </a:prstGeom>
          </p:spPr>
        </p:pic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3C53DAD6-817E-A359-871E-7487E53C3F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633" y="2207055"/>
            <a:ext cx="287489" cy="287489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7E4301D3-DD6B-4707-3E8C-2C3D1C338422}"/>
              </a:ext>
            </a:extLst>
          </p:cNvPr>
          <p:cNvGrpSpPr/>
          <p:nvPr/>
        </p:nvGrpSpPr>
        <p:grpSpPr>
          <a:xfrm>
            <a:off x="11706283" y="3409888"/>
            <a:ext cx="212667" cy="212667"/>
            <a:chOff x="5824621" y="4162882"/>
            <a:chExt cx="519502" cy="519502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E98EEAA-2B50-F1FB-3909-0ED0C8F636DE}"/>
                </a:ext>
              </a:extLst>
            </p:cNvPr>
            <p:cNvSpPr/>
            <p:nvPr/>
          </p:nvSpPr>
          <p:spPr>
            <a:xfrm>
              <a:off x="5872160" y="4209167"/>
              <a:ext cx="429580" cy="43447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BCD2171C-8AB9-0615-7F1F-A995E7F49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621" y="4162882"/>
              <a:ext cx="519502" cy="51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40DB3091-210D-1DDD-4C60-316A57DC47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822" y="3246291"/>
            <a:ext cx="206128" cy="20612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E2A216D-A5E6-3FC0-55FA-5A84B3D1B832}"/>
              </a:ext>
            </a:extLst>
          </p:cNvPr>
          <p:cNvSpPr/>
          <p:nvPr/>
        </p:nvSpPr>
        <p:spPr>
          <a:xfrm>
            <a:off x="11584831" y="3505111"/>
            <a:ext cx="451047" cy="2756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...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81D5992-D298-3BD2-D103-3EE92DE5DF74}"/>
              </a:ext>
            </a:extLst>
          </p:cNvPr>
          <p:cNvSpPr txBox="1"/>
          <p:nvPr/>
        </p:nvSpPr>
        <p:spPr>
          <a:xfrm>
            <a:off x="11649454" y="4026190"/>
            <a:ext cx="35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€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28" name="Connecteur droit 1027">
            <a:extLst>
              <a:ext uri="{FF2B5EF4-FFF2-40B4-BE49-F238E27FC236}">
                <a16:creationId xmlns:a16="http://schemas.microsoft.com/office/drawing/2014/main" id="{752663DF-7165-DCD3-F218-8DE42E45A406}"/>
              </a:ext>
            </a:extLst>
          </p:cNvPr>
          <p:cNvCxnSpPr>
            <a:cxnSpLocks/>
          </p:cNvCxnSpPr>
          <p:nvPr/>
        </p:nvCxnSpPr>
        <p:spPr>
          <a:xfrm flipH="1">
            <a:off x="3507472" y="4669567"/>
            <a:ext cx="237176" cy="1056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Image 1033">
            <a:extLst>
              <a:ext uri="{FF2B5EF4-FFF2-40B4-BE49-F238E27FC236}">
                <a16:creationId xmlns:a16="http://schemas.microsoft.com/office/drawing/2014/main" id="{56B33BB8-F707-2CA5-0F77-15D89CEC2117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246" b="90580" l="9585" r="90735">
                        <a14:foregroundMark x1="73482" y1="26449" x2="25559" y2="24275"/>
                        <a14:foregroundMark x1="79872" y1="75000" x2="29393" y2="75362"/>
                        <a14:foregroundMark x1="29393" y1="75362" x2="15016" y2="60870"/>
                        <a14:foregroundMark x1="15016" y1="60870" x2="14377" y2="59783"/>
                        <a14:foregroundMark x1="91054" y1="74638" x2="87540" y2="76087"/>
                        <a14:foregroundMark x1="76997" y1="89130" x2="76038" y2="90580"/>
                        <a14:foregroundMark x1="79553" y1="60870" x2="75719" y2="57609"/>
                        <a14:foregroundMark x1="27796" y1="9420" x2="28435" y2="7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416038" y="3616083"/>
            <a:ext cx="318063" cy="2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80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9FDEFA-0F16-D58E-6DC0-6E930684431A}"/>
              </a:ext>
            </a:extLst>
          </p:cNvPr>
          <p:cNvSpPr/>
          <p:nvPr/>
        </p:nvSpPr>
        <p:spPr>
          <a:xfrm>
            <a:off x="1212108" y="2673513"/>
            <a:ext cx="1796898" cy="109290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wallet</a:t>
            </a: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 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(Bitcoin, June..)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Picture 2" descr="Communities, Including Families And Youth - Family Get Together Logo , Free Transparent Clipart ...">
            <a:extLst>
              <a:ext uri="{FF2B5EF4-FFF2-40B4-BE49-F238E27FC236}">
                <a16:creationId xmlns:a16="http://schemas.microsoft.com/office/drawing/2014/main" id="{319DA864-3CB4-E720-3830-FD2807DC8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36" b="75524" l="29889" r="69889">
                        <a14:foregroundMark x1="42444" y1="28392" x2="42444" y2="31189"/>
                        <a14:foregroundMark x1="57000" y1="28811" x2="54111" y2="27133"/>
                        <a14:foregroundMark x1="43778" y1="25874" x2="42000" y2="24336"/>
                        <a14:foregroundMark x1="36444" y1="50350" x2="38444" y2="53287"/>
                        <a14:foregroundMark x1="33000" y1="50769" x2="31333" y2="53986"/>
                        <a14:foregroundMark x1="29889" y1="55524" x2="31889" y2="53846"/>
                        <a14:foregroundMark x1="40556" y1="72308" x2="40222" y2="75664"/>
                        <a14:foregroundMark x1="44111" y1="73986" x2="42889" y2="75245"/>
                        <a14:foregroundMark x1="66000" y1="53986" x2="69889" y2="52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80" t="22457" r="26415" b="21898"/>
          <a:stretch/>
        </p:blipFill>
        <p:spPr bwMode="auto">
          <a:xfrm>
            <a:off x="2392159" y="1592858"/>
            <a:ext cx="981839" cy="96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E37596-7D63-F9E1-091D-3161BDC22A42}"/>
              </a:ext>
            </a:extLst>
          </p:cNvPr>
          <p:cNvSpPr/>
          <p:nvPr/>
        </p:nvSpPr>
        <p:spPr>
          <a:xfrm>
            <a:off x="1212108" y="3927950"/>
            <a:ext cx="1796898" cy="96872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wallet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CAI²</a:t>
            </a:r>
          </a:p>
          <a:p>
            <a:pPr algn="ctr"/>
            <a:r>
              <a:rPr lang="fr-FR" sz="16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1600" i="1" dirty="0" err="1">
                <a:solidFill>
                  <a:schemeClr val="bg1">
                    <a:lumMod val="65000"/>
                  </a:schemeClr>
                </a:solidFill>
              </a:rPr>
              <a:t>Monero</a:t>
            </a:r>
            <a:r>
              <a:rPr lang="fr-FR" sz="1600" i="1" dirty="0">
                <a:solidFill>
                  <a:schemeClr val="bg1">
                    <a:lumMod val="65000"/>
                  </a:schemeClr>
                </a:solidFill>
              </a:rPr>
              <a:t>, Haven </a:t>
            </a:r>
            <a:br>
              <a:rPr lang="fr-FR" sz="16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via </a:t>
            </a:r>
            <a:r>
              <a:rPr lang="fr-FR" sz="1400" i="1" dirty="0" err="1">
                <a:solidFill>
                  <a:schemeClr val="bg1">
                    <a:lumMod val="65000"/>
                  </a:schemeClr>
                </a:solidFill>
              </a:rPr>
              <a:t>CakeWallet</a:t>
            </a: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..)</a:t>
            </a:r>
            <a:endParaRPr lang="en-US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CBD115-7D4E-CD56-B535-7CE4EF0710F5}"/>
              </a:ext>
            </a:extLst>
          </p:cNvPr>
          <p:cNvSpPr/>
          <p:nvPr/>
        </p:nvSpPr>
        <p:spPr>
          <a:xfrm>
            <a:off x="3009007" y="2673513"/>
            <a:ext cx="1622262" cy="109290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 2</a:t>
            </a:r>
            <a:br>
              <a:rPr lang="fr-FR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Btc</a:t>
            </a:r>
            <a:r>
              <a:rPr lang="fr-FR" sz="1400" i="1" dirty="0">
                <a:solidFill>
                  <a:schemeClr val="tx1"/>
                </a:solidFill>
              </a:rPr>
              <a:t> Lightning via 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B5814A8-7EA1-10D3-313B-E2AAD916914B}"/>
              </a:ext>
            </a:extLst>
          </p:cNvPr>
          <p:cNvSpPr/>
          <p:nvPr/>
        </p:nvSpPr>
        <p:spPr>
          <a:xfrm>
            <a:off x="1212108" y="5329145"/>
            <a:ext cx="3457090" cy="5940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Compte bancaire perso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F2D1892-216C-621C-B1D5-2B4BE9281303}"/>
              </a:ext>
            </a:extLst>
          </p:cNvPr>
          <p:cNvSpPr/>
          <p:nvPr/>
        </p:nvSpPr>
        <p:spPr>
          <a:xfrm>
            <a:off x="6155153" y="5258652"/>
            <a:ext cx="2046118" cy="70013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Compte bancaire pro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02237-A858-5D12-6A63-235E97679396}"/>
              </a:ext>
            </a:extLst>
          </p:cNvPr>
          <p:cNvSpPr/>
          <p:nvPr/>
        </p:nvSpPr>
        <p:spPr>
          <a:xfrm>
            <a:off x="6155153" y="3921397"/>
            <a:ext cx="2042409" cy="893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Compte épargne crypto pro</a:t>
            </a:r>
            <a:br>
              <a:rPr lang="fr-FR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(Kraken, </a:t>
            </a:r>
            <a:r>
              <a:rPr lang="fr-FR" sz="1400" i="1" dirty="0" err="1">
                <a:solidFill>
                  <a:schemeClr val="bg1">
                    <a:lumMod val="65000"/>
                  </a:schemeClr>
                </a:solidFill>
              </a:rPr>
              <a:t>StackinSat</a:t>
            </a: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..)</a:t>
            </a:r>
            <a:endParaRPr lang="en-US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B01DFBD-E497-E8D1-2145-CD8FB0426B90}"/>
              </a:ext>
            </a:extLst>
          </p:cNvPr>
          <p:cNvGrpSpPr/>
          <p:nvPr/>
        </p:nvGrpSpPr>
        <p:grpSpPr>
          <a:xfrm>
            <a:off x="9741914" y="1593451"/>
            <a:ext cx="1423890" cy="999439"/>
            <a:chOff x="5845944" y="3172337"/>
            <a:chExt cx="1423890" cy="999439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33077FB6-50A3-6E61-617A-535285CAD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56" b="89778" l="9778" r="91111">
                          <a14:foregroundMark x1="85333" y1="41778" x2="21333" y2="7556"/>
                          <a14:foregroundMark x1="21333" y1="7556" x2="17333" y2="7556"/>
                          <a14:foregroundMark x1="21778" y1="38222" x2="83556" y2="32000"/>
                          <a14:foregroundMark x1="83556" y1="32000" x2="65333" y2="19556"/>
                          <a14:foregroundMark x1="78222" y1="39556" x2="32444" y2="23556"/>
                          <a14:foregroundMark x1="85778" y1="33333" x2="52889" y2="18667"/>
                          <a14:foregroundMark x1="91111" y1="37333" x2="78222" y2="12444"/>
                          <a14:foregroundMark x1="14222" y1="36889" x2="23556" y2="9333"/>
                          <a14:foregroundMark x1="21778" y1="34222" x2="32000" y2="8889"/>
                          <a14:foregroundMark x1="21778" y1="59556" x2="65333" y2="66222"/>
                          <a14:foregroundMark x1="79556" y1="66667" x2="31556" y2="70222"/>
                          <a14:foregroundMark x1="67556" y1="72000" x2="35111" y2="55556"/>
                          <a14:foregroundMark x1="50222" y1="20444" x2="53778" y2="13778"/>
                          <a14:foregroundMark x1="78667" y1="68444" x2="56000" y2="59111"/>
                          <a14:foregroundMark x1="75111" y1="57333" x2="45333" y2="56444"/>
                          <a14:foregroundMark x1="81778" y1="59556" x2="15111" y2="59556"/>
                          <a14:foregroundMark x1="15556" y1="88000" x2="85333" y2="87556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014" y="3172337"/>
              <a:ext cx="799820" cy="7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Brunette, caissier, vendeur. Beau, client, brunette, assister à ...">
              <a:extLst>
                <a:ext uri="{FF2B5EF4-FFF2-40B4-BE49-F238E27FC236}">
                  <a16:creationId xmlns:a16="http://schemas.microsoft.com/office/drawing/2014/main" id="{B20A53A2-BD33-1668-00F3-0CE04BAF65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3" b="92871" l="1411" r="96976">
                          <a14:foregroundMark x1="74798" y1="90559" x2="5242" y2="82852"/>
                          <a14:foregroundMark x1="96976" y1="85164" x2="10282" y2="86320"/>
                          <a14:foregroundMark x1="10282" y1="86320" x2="10282" y2="86320"/>
                          <a14:foregroundMark x1="94556" y1="86898" x2="18952" y2="92871"/>
                          <a14:foregroundMark x1="18952" y1="92871" x2="18952" y2="92871"/>
                          <a14:foregroundMark x1="62298" y1="13487" x2="61694" y2="385"/>
                          <a14:foregroundMark x1="69153" y1="26397" x2="61089" y2="5010"/>
                          <a14:foregroundMark x1="84073" y1="83430" x2="18952" y2="79191"/>
                          <a14:foregroundMark x1="85887" y1="76301" x2="17540" y2="75723"/>
                          <a14:foregroundMark x1="23185" y1="78035" x2="2823" y2="76879"/>
                          <a14:foregroundMark x1="20766" y1="85164" x2="1411" y2="80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944" y="3344225"/>
              <a:ext cx="790877" cy="82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C059F0BE-543B-C82E-170C-B18DA8560414}"/>
              </a:ext>
            </a:extLst>
          </p:cNvPr>
          <p:cNvSpPr txBox="1"/>
          <p:nvPr/>
        </p:nvSpPr>
        <p:spPr>
          <a:xfrm>
            <a:off x="2253063" y="1069366"/>
            <a:ext cx="11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Citoyen</a:t>
            </a:r>
            <a:endParaRPr lang="en-US" sz="24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6315391-FFC5-301F-CB19-302A575E0D21}"/>
              </a:ext>
            </a:extLst>
          </p:cNvPr>
          <p:cNvSpPr txBox="1"/>
          <p:nvPr/>
        </p:nvSpPr>
        <p:spPr>
          <a:xfrm>
            <a:off x="6127413" y="1057255"/>
            <a:ext cx="2001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Commerce A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BCF834-6F1D-A91A-09A2-8C86E3AC5A8A}"/>
              </a:ext>
            </a:extLst>
          </p:cNvPr>
          <p:cNvSpPr/>
          <p:nvPr/>
        </p:nvSpPr>
        <p:spPr>
          <a:xfrm>
            <a:off x="6161432" y="2688577"/>
            <a:ext cx="2042409" cy="106585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wallet pro </a:t>
            </a: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sz="2000" b="1" dirty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  </a:t>
            </a: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 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37B8D37-9737-38D4-C78A-1049FA27F8F0}"/>
              </a:ext>
            </a:extLst>
          </p:cNvPr>
          <p:cNvSpPr/>
          <p:nvPr/>
        </p:nvSpPr>
        <p:spPr>
          <a:xfrm>
            <a:off x="9530332" y="5269941"/>
            <a:ext cx="2160090" cy="70657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Compte bancaire pro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B629B4-6B77-8869-9EB5-85331A6ED83F}"/>
              </a:ext>
            </a:extLst>
          </p:cNvPr>
          <p:cNvSpPr/>
          <p:nvPr/>
        </p:nvSpPr>
        <p:spPr>
          <a:xfrm>
            <a:off x="9530332" y="3921397"/>
            <a:ext cx="2160090" cy="893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Compte épargne crypto pro</a:t>
            </a:r>
            <a:br>
              <a:rPr lang="fr-FR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(Kraken, </a:t>
            </a:r>
            <a:r>
              <a:rPr lang="fr-FR" sz="1400" i="1" dirty="0" err="1">
                <a:solidFill>
                  <a:schemeClr val="bg1">
                    <a:lumMod val="65000"/>
                  </a:schemeClr>
                </a:solidFill>
              </a:rPr>
              <a:t>StackinSat</a:t>
            </a: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..)</a:t>
            </a:r>
            <a:endParaRPr lang="en-US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488D4E-7516-AD0E-F798-FF58367AE8B9}"/>
              </a:ext>
            </a:extLst>
          </p:cNvPr>
          <p:cNvSpPr txBox="1"/>
          <p:nvPr/>
        </p:nvSpPr>
        <p:spPr>
          <a:xfrm>
            <a:off x="9365207" y="1034334"/>
            <a:ext cx="2001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Commerce B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B746BA-14B1-80DD-8CD0-EF38A0BE27D5}"/>
              </a:ext>
            </a:extLst>
          </p:cNvPr>
          <p:cNvSpPr/>
          <p:nvPr/>
        </p:nvSpPr>
        <p:spPr>
          <a:xfrm>
            <a:off x="9536611" y="2688578"/>
            <a:ext cx="2160090" cy="106585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wallet pro</a:t>
            </a:r>
            <a:br>
              <a:rPr lang="fr-FR" sz="2000" dirty="0">
                <a:solidFill>
                  <a:schemeClr val="tx1"/>
                </a:solidFill>
              </a:rPr>
            </a:b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 / </a:t>
            </a:r>
            <a:r>
              <a:rPr lang="fr-FR" sz="2000" b="1" dirty="0">
                <a:solidFill>
                  <a:schemeClr val="accent2"/>
                </a:solidFill>
              </a:rPr>
              <a:t>CAI²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 </a:t>
            </a:r>
            <a:r>
              <a:rPr lang="fr-FR" sz="1400" i="1" dirty="0" err="1">
                <a:solidFill>
                  <a:schemeClr val="tx1"/>
                </a:solidFill>
              </a:rPr>
              <a:t>CakeWallet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5928972-A9AE-5F9B-2188-E14FB14256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8789"/>
          <a:stretch/>
        </p:blipFill>
        <p:spPr>
          <a:xfrm>
            <a:off x="6534240" y="1559459"/>
            <a:ext cx="1284234" cy="10674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E5FBF70-9E90-548A-9C39-5C723E3DC705}"/>
              </a:ext>
            </a:extLst>
          </p:cNvPr>
          <p:cNvSpPr/>
          <p:nvPr/>
        </p:nvSpPr>
        <p:spPr>
          <a:xfrm rot="16200000">
            <a:off x="5317484" y="2905470"/>
            <a:ext cx="1065853" cy="632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Layer2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9" name="Flèche : double flèche horizontale 28">
            <a:extLst>
              <a:ext uri="{FF2B5EF4-FFF2-40B4-BE49-F238E27FC236}">
                <a16:creationId xmlns:a16="http://schemas.microsoft.com/office/drawing/2014/main" id="{BECE54F8-AF95-ABC8-6633-CBCC4332D7A8}"/>
              </a:ext>
            </a:extLst>
          </p:cNvPr>
          <p:cNvSpPr/>
          <p:nvPr/>
        </p:nvSpPr>
        <p:spPr>
          <a:xfrm>
            <a:off x="8540631" y="5559960"/>
            <a:ext cx="632065" cy="180622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èche : double flèche horizontale 30">
            <a:extLst>
              <a:ext uri="{FF2B5EF4-FFF2-40B4-BE49-F238E27FC236}">
                <a16:creationId xmlns:a16="http://schemas.microsoft.com/office/drawing/2014/main" id="{229772C9-5075-1EE7-B9B3-8490EA3E60A7}"/>
              </a:ext>
            </a:extLst>
          </p:cNvPr>
          <p:cNvSpPr/>
          <p:nvPr/>
        </p:nvSpPr>
        <p:spPr>
          <a:xfrm>
            <a:off x="4832228" y="3157876"/>
            <a:ext cx="522741" cy="168083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èche : double flèche horizontale 31">
            <a:extLst>
              <a:ext uri="{FF2B5EF4-FFF2-40B4-BE49-F238E27FC236}">
                <a16:creationId xmlns:a16="http://schemas.microsoft.com/office/drawing/2014/main" id="{B906D085-6B33-D15F-EC4D-E1F8335BA6B5}"/>
              </a:ext>
            </a:extLst>
          </p:cNvPr>
          <p:cNvSpPr/>
          <p:nvPr/>
        </p:nvSpPr>
        <p:spPr>
          <a:xfrm>
            <a:off x="8322798" y="3179205"/>
            <a:ext cx="451491" cy="180621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 : double flèche horizontale 32">
            <a:extLst>
              <a:ext uri="{FF2B5EF4-FFF2-40B4-BE49-F238E27FC236}">
                <a16:creationId xmlns:a16="http://schemas.microsoft.com/office/drawing/2014/main" id="{F42F534D-5BAF-1220-118F-B465591CCACC}"/>
              </a:ext>
            </a:extLst>
          </p:cNvPr>
          <p:cNvSpPr/>
          <p:nvPr/>
        </p:nvSpPr>
        <p:spPr>
          <a:xfrm>
            <a:off x="4916235" y="5516878"/>
            <a:ext cx="522741" cy="168083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FBF0973-3A30-A7C4-D980-6A3D9B7E1503}"/>
              </a:ext>
            </a:extLst>
          </p:cNvPr>
          <p:cNvSpPr/>
          <p:nvPr/>
        </p:nvSpPr>
        <p:spPr>
          <a:xfrm rot="16200000">
            <a:off x="5483299" y="5370301"/>
            <a:ext cx="844292" cy="49941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SEPA instant.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24EAB9-53CB-CE39-B5D0-91471F5A0003}"/>
              </a:ext>
            </a:extLst>
          </p:cNvPr>
          <p:cNvSpPr/>
          <p:nvPr/>
        </p:nvSpPr>
        <p:spPr>
          <a:xfrm>
            <a:off x="842562" y="5091418"/>
            <a:ext cx="88272" cy="111651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072EFF-00B2-0E78-6452-28DEA8694EAF}"/>
              </a:ext>
            </a:extLst>
          </p:cNvPr>
          <p:cNvSpPr/>
          <p:nvPr/>
        </p:nvSpPr>
        <p:spPr>
          <a:xfrm>
            <a:off x="831302" y="2598627"/>
            <a:ext cx="88272" cy="1227723"/>
          </a:xfrm>
          <a:prstGeom prst="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E28A3D5-8D2D-A619-4A89-3EE6556079FD}"/>
              </a:ext>
            </a:extLst>
          </p:cNvPr>
          <p:cNvSpPr txBox="1"/>
          <p:nvPr/>
        </p:nvSpPr>
        <p:spPr>
          <a:xfrm rot="16200000">
            <a:off x="-54735" y="5370088"/>
            <a:ext cx="11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</a:rPr>
              <a:t>Avant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1E9414B-76D9-57E4-29B3-B618E928B6BC}"/>
              </a:ext>
            </a:extLst>
          </p:cNvPr>
          <p:cNvSpPr txBox="1"/>
          <p:nvPr/>
        </p:nvSpPr>
        <p:spPr>
          <a:xfrm rot="16200000">
            <a:off x="-322335" y="2959235"/>
            <a:ext cx="16843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solidFill>
                  <a:schemeClr val="accent6"/>
                </a:solidFill>
              </a:rPr>
              <a:t>Maintenant</a:t>
            </a:r>
            <a:endParaRPr lang="en-US" sz="2200" b="1" dirty="0">
              <a:solidFill>
                <a:schemeClr val="accent6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E5AADFF-900F-F8D2-3068-F930CC5DA2F3}"/>
              </a:ext>
            </a:extLst>
          </p:cNvPr>
          <p:cNvSpPr txBox="1"/>
          <p:nvPr/>
        </p:nvSpPr>
        <p:spPr>
          <a:xfrm>
            <a:off x="3309956" y="10312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Avenir économique citoyen et légal,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indépendant des banques et anti-CBDC</a:t>
            </a:r>
            <a:endParaRPr lang="en-US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393669C-0D74-DFDC-4969-663D759BB1E1}"/>
              </a:ext>
            </a:extLst>
          </p:cNvPr>
          <p:cNvSpPr txBox="1"/>
          <p:nvPr/>
        </p:nvSpPr>
        <p:spPr>
          <a:xfrm>
            <a:off x="8266353" y="4196204"/>
            <a:ext cx="1333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Facultatif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82F93A-DC74-D841-62D2-DBEE21373F81}"/>
              </a:ext>
            </a:extLst>
          </p:cNvPr>
          <p:cNvSpPr/>
          <p:nvPr/>
        </p:nvSpPr>
        <p:spPr>
          <a:xfrm>
            <a:off x="842562" y="4083758"/>
            <a:ext cx="88272" cy="76921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6186391-1FDD-892C-D305-1FBA3340D611}"/>
              </a:ext>
            </a:extLst>
          </p:cNvPr>
          <p:cNvSpPr txBox="1"/>
          <p:nvPr/>
        </p:nvSpPr>
        <p:spPr>
          <a:xfrm rot="16200000">
            <a:off x="-11635" y="4265405"/>
            <a:ext cx="1095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Facultatif</a:t>
            </a:r>
            <a:endParaRPr lang="en-US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1C7C332-ACF6-3FB8-F2BD-1B6F369564FB}"/>
              </a:ext>
            </a:extLst>
          </p:cNvPr>
          <p:cNvSpPr txBox="1"/>
          <p:nvPr/>
        </p:nvSpPr>
        <p:spPr>
          <a:xfrm>
            <a:off x="3034891" y="4136405"/>
            <a:ext cx="1333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Anonyme &amp;</a:t>
            </a:r>
          </a:p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intraçable</a:t>
            </a:r>
            <a:endParaRPr lang="en-US" sz="14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5564287-B300-DA9B-9CAA-C57026DE652C}"/>
              </a:ext>
            </a:extLst>
          </p:cNvPr>
          <p:cNvSpPr txBox="1"/>
          <p:nvPr/>
        </p:nvSpPr>
        <p:spPr>
          <a:xfrm>
            <a:off x="2298219" y="6336115"/>
            <a:ext cx="432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= cryptoactif autonome et indépendant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44FC43D-BA5F-619A-B830-7A19FFBB1D9A}"/>
              </a:ext>
            </a:extLst>
          </p:cNvPr>
          <p:cNvSpPr txBox="1"/>
          <p:nvPr/>
        </p:nvSpPr>
        <p:spPr>
          <a:xfrm>
            <a:off x="6666990" y="6345410"/>
            <a:ext cx="4518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</a:rPr>
              <a:t>CAI²</a:t>
            </a:r>
            <a:r>
              <a:rPr lang="fr-FR" sz="1600" b="1" dirty="0">
                <a:solidFill>
                  <a:schemeClr val="accent2"/>
                </a:solidFill>
              </a:rPr>
              <a:t> = CAI anonyme et intraçable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4CB7410D-75B1-8946-4DC6-B85196E9F886}"/>
              </a:ext>
            </a:extLst>
          </p:cNvPr>
          <p:cNvSpPr txBox="1">
            <a:spLocks/>
          </p:cNvSpPr>
          <p:nvPr/>
        </p:nvSpPr>
        <p:spPr>
          <a:xfrm>
            <a:off x="196105" y="69143"/>
            <a:ext cx="1726769" cy="752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02/23 – 1.0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2B3124A-E166-43C1-3B7F-30CB30A9121F}"/>
              </a:ext>
            </a:extLst>
          </p:cNvPr>
          <p:cNvSpPr/>
          <p:nvPr/>
        </p:nvSpPr>
        <p:spPr>
          <a:xfrm rot="16200000">
            <a:off x="8694203" y="2905648"/>
            <a:ext cx="1065853" cy="632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Layer2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7C0198-2971-C153-81C7-BB4A5F6D8D3C}"/>
              </a:ext>
            </a:extLst>
          </p:cNvPr>
          <p:cNvSpPr txBox="1"/>
          <p:nvPr/>
        </p:nvSpPr>
        <p:spPr>
          <a:xfrm>
            <a:off x="4879624" y="5186560"/>
            <a:ext cx="6827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CB ou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fr-F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SEPA </a:t>
            </a:r>
            <a:endParaRPr lang="en-US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8230D6-3241-34F8-F182-5736F1520BC3}"/>
              </a:ext>
            </a:extLst>
          </p:cNvPr>
          <p:cNvSpPr txBox="1"/>
          <p:nvPr/>
        </p:nvSpPr>
        <p:spPr>
          <a:xfrm>
            <a:off x="4669198" y="2828404"/>
            <a:ext cx="805702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flash QR</a:t>
            </a:r>
          </a:p>
          <a:p>
            <a:pPr algn="ctr"/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b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réception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3722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1"/>
          <p:cNvSpPr txBox="1">
            <a:spLocks noGrp="1"/>
          </p:cNvSpPr>
          <p:nvPr>
            <p:ph type="title"/>
          </p:nvPr>
        </p:nvSpPr>
        <p:spPr>
          <a:xfrm>
            <a:off x="609600" y="233362"/>
            <a:ext cx="10109200" cy="120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800" dirty="0"/>
              <a:t>Digital </a:t>
            </a:r>
            <a:r>
              <a:rPr lang="fr-FR" sz="2800" dirty="0" err="1"/>
              <a:t>secession</a:t>
            </a:r>
            <a:r>
              <a:rPr lang="fr-FR" sz="2800" dirty="0"/>
              <a:t> - Bitcoin /</a:t>
            </a:r>
            <a:r>
              <a:rPr lang="fr-FR" sz="2800" dirty="0" err="1"/>
              <a:t>Monero</a:t>
            </a:r>
            <a:r>
              <a:rPr lang="fr-FR" sz="2800" dirty="0"/>
              <a:t> </a:t>
            </a:r>
            <a:r>
              <a:rPr lang="fr-FR" sz="2800" dirty="0" err="1"/>
              <a:t>payment</a:t>
            </a:r>
            <a:br>
              <a:rPr lang="fr-FR" sz="2800" dirty="0"/>
            </a:br>
            <a:r>
              <a:rPr lang="fr-FR" sz="2000" b="1" dirty="0"/>
              <a:t>Anonymous and </a:t>
            </a:r>
            <a:r>
              <a:rPr lang="fr-FR" sz="2000" b="1" dirty="0" err="1"/>
              <a:t>resilient</a:t>
            </a:r>
            <a:r>
              <a:rPr lang="fr-FR" sz="2000" b="1" dirty="0"/>
              <a:t> online services</a:t>
            </a:r>
            <a:endParaRPr sz="2800" b="1" dirty="0"/>
          </a:p>
        </p:txBody>
      </p:sp>
      <p:sp>
        <p:nvSpPr>
          <p:cNvPr id="1121" name="Google Shape;1121;p41"/>
          <p:cNvSpPr txBox="1">
            <a:spLocks noGrp="1"/>
          </p:cNvSpPr>
          <p:nvPr>
            <p:ph type="body" idx="1"/>
          </p:nvPr>
        </p:nvSpPr>
        <p:spPr>
          <a:xfrm>
            <a:off x="671689" y="1685452"/>
            <a:ext cx="10848622" cy="484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152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FR" dirty="0"/>
              <a:t>VPN : </a:t>
            </a:r>
            <a:r>
              <a:rPr lang="fr-FR" sz="2400" u="sng" dirty="0">
                <a:solidFill>
                  <a:schemeClr val="hlink"/>
                </a:solidFill>
                <a:hlinkClick r:id="rId3"/>
              </a:rPr>
              <a:t>https://kycnot.me/services?type=VPN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FR" sz="2000" dirty="0"/>
              <a:t>	</a:t>
            </a:r>
            <a:r>
              <a:rPr lang="fr-FR" sz="2000" dirty="0" err="1"/>
              <a:t>Azire</a:t>
            </a:r>
            <a:r>
              <a:rPr lang="fr-FR" sz="2000" dirty="0"/>
              <a:t> VPN / IVPN / </a:t>
            </a:r>
            <a:r>
              <a:rPr lang="fr-FR" sz="2000" dirty="0" err="1"/>
              <a:t>Mullvad</a:t>
            </a:r>
            <a:r>
              <a:rPr lang="fr-FR" sz="2000" dirty="0"/>
              <a:t> / Njal.la / Cryptoho.st / Bitcoin VPS </a:t>
            </a:r>
            <a:r>
              <a:rPr lang="fr-FR" sz="2000" dirty="0" err="1"/>
              <a:t>list</a:t>
            </a:r>
            <a:endParaRPr sz="2000" dirty="0"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FR" dirty="0"/>
              <a:t>SMS </a:t>
            </a:r>
            <a:r>
              <a:rPr lang="fr-FR" dirty="0" err="1"/>
              <a:t>reception</a:t>
            </a:r>
            <a:r>
              <a:rPr lang="fr-FR" dirty="0"/>
              <a:t> (registrations) : </a:t>
            </a:r>
            <a:r>
              <a:rPr lang="fr-FR" sz="2400" u="sng" dirty="0">
                <a:solidFill>
                  <a:schemeClr val="hlink"/>
                </a:solidFill>
                <a:hlinkClick r:id="rId4"/>
              </a:rPr>
              <a:t>https://kycnot.me/services?type=SMS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FR" sz="2000" dirty="0"/>
              <a:t>	</a:t>
            </a:r>
            <a:r>
              <a:rPr lang="fr-FR" sz="2000" dirty="0" err="1"/>
              <a:t>JuicySMS</a:t>
            </a:r>
            <a:endParaRPr sz="2000" dirty="0"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FR" dirty="0"/>
              <a:t>SIM : </a:t>
            </a:r>
            <a:r>
              <a:rPr lang="fr-FR" sz="2200" dirty="0" err="1"/>
              <a:t>AnonCards</a:t>
            </a:r>
            <a:r>
              <a:rPr lang="fr-FR" sz="2200" dirty="0"/>
              <a:t> </a:t>
            </a:r>
            <a:r>
              <a:rPr lang="fr-FR" dirty="0"/>
              <a:t>   </a:t>
            </a:r>
            <a:endParaRPr dirty="0"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7272"/>
              <a:buChar char="•"/>
            </a:pPr>
            <a:r>
              <a:rPr lang="fr-FR" dirty="0"/>
              <a:t>e-SIM – Phone </a:t>
            </a:r>
            <a:r>
              <a:rPr lang="fr-FR" dirty="0" err="1"/>
              <a:t>number</a:t>
            </a:r>
            <a:r>
              <a:rPr lang="fr-FR" dirty="0"/>
              <a:t> : </a:t>
            </a:r>
            <a:r>
              <a:rPr lang="fr-FR" sz="2200" dirty="0" err="1"/>
              <a:t>Silent.link</a:t>
            </a:r>
            <a:r>
              <a:rPr lang="fr-FR" sz="2200" dirty="0"/>
              <a:t> / </a:t>
            </a:r>
            <a:r>
              <a:rPr lang="fr-FR" sz="2200" dirty="0" err="1"/>
              <a:t>AnonCards</a:t>
            </a:r>
            <a:r>
              <a:rPr lang="fr-FR" sz="2200" dirty="0"/>
              <a:t> </a:t>
            </a:r>
            <a:br>
              <a:rPr lang="fr-FR" sz="2200" dirty="0"/>
            </a:br>
            <a:endParaRPr sz="2200" dirty="0"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FR" dirty="0" err="1"/>
              <a:t>Ebay</a:t>
            </a:r>
            <a:r>
              <a:rPr lang="fr-FR" dirty="0"/>
              <a:t>/</a:t>
            </a:r>
            <a:r>
              <a:rPr lang="fr-FR" dirty="0" err="1"/>
              <a:t>Gumtree</a:t>
            </a:r>
            <a:r>
              <a:rPr lang="fr-FR" dirty="0"/>
              <a:t>/</a:t>
            </a:r>
            <a:r>
              <a:rPr lang="fr-FR" dirty="0" err="1"/>
              <a:t>vivastreet</a:t>
            </a:r>
            <a:r>
              <a:rPr lang="fr-FR" dirty="0"/>
              <a:t> of the </a:t>
            </a:r>
            <a:r>
              <a:rPr lang="fr-FR" dirty="0" err="1"/>
              <a:t>monerosphere</a:t>
            </a:r>
            <a:r>
              <a:rPr lang="fr-FR" dirty="0"/>
              <a:t> :  BiteJo.com</a:t>
            </a:r>
            <a:endParaRPr dirty="0"/>
          </a:p>
          <a:p>
            <a:pPr marL="228600" lvl="0" indent="-774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FR" dirty="0" err="1"/>
              <a:t>website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(NDD) :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FR" sz="2200" dirty="0"/>
              <a:t>	Njal.la / </a:t>
            </a:r>
            <a:r>
              <a:rPr lang="fr-FR" sz="2200" dirty="0" err="1"/>
              <a:t>IncogNet</a:t>
            </a:r>
            <a:endParaRPr sz="2200" dirty="0"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fr-FR" dirty="0"/>
              <a:t>Host a </a:t>
            </a:r>
            <a:r>
              <a:rPr lang="fr-FR" dirty="0" err="1"/>
              <a:t>censorship</a:t>
            </a:r>
            <a:r>
              <a:rPr lang="fr-FR" dirty="0"/>
              <a:t> </a:t>
            </a:r>
            <a:r>
              <a:rPr lang="fr-FR" dirty="0" err="1"/>
              <a:t>resistant</a:t>
            </a:r>
            <a:r>
              <a:rPr lang="fr-FR" dirty="0"/>
              <a:t> </a:t>
            </a:r>
            <a:r>
              <a:rPr lang="fr-FR" dirty="0" err="1"/>
              <a:t>website</a:t>
            </a:r>
            <a:r>
              <a:rPr lang="fr-FR" dirty="0"/>
              <a:t> (VPS) : </a:t>
            </a:r>
            <a:r>
              <a:rPr lang="fr-FR" sz="2100" u="sng" dirty="0">
                <a:solidFill>
                  <a:schemeClr val="hlink"/>
                </a:solidFill>
                <a:hlinkClick r:id="rId5"/>
              </a:rPr>
              <a:t>https://kycnot.me/services?type=VPS</a:t>
            </a:r>
            <a:endParaRPr sz="21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FR" sz="2000" dirty="0"/>
              <a:t>	Bitcoin VPS </a:t>
            </a:r>
            <a:r>
              <a:rPr lang="fr-FR" sz="2000" dirty="0" err="1"/>
              <a:t>list</a:t>
            </a:r>
            <a:r>
              <a:rPr lang="fr-FR" sz="2000" dirty="0"/>
              <a:t> / </a:t>
            </a:r>
            <a:r>
              <a:rPr lang="fr-FR" sz="2000" dirty="0" err="1"/>
              <a:t>Hostiko</a:t>
            </a:r>
            <a:r>
              <a:rPr lang="fr-FR" sz="2000" dirty="0"/>
              <a:t> / Cryptoho.st / Njal.la / </a:t>
            </a:r>
            <a:r>
              <a:rPr lang="fr-FR" sz="2000" dirty="0" err="1"/>
              <a:t>IncogNET</a:t>
            </a:r>
            <a:r>
              <a:rPr lang="fr-FR" sz="2000" dirty="0"/>
              <a:t> / </a:t>
            </a:r>
            <a:r>
              <a:rPr lang="fr-FR" sz="2000" dirty="0" err="1"/>
              <a:t>AnyCOLO</a:t>
            </a:r>
            <a:r>
              <a:rPr lang="fr-FR" sz="2000" dirty="0"/>
              <a:t> / NiceVPS.net / Servers Guru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3"/>
          <p:cNvSpPr txBox="1">
            <a:spLocks noGrp="1"/>
          </p:cNvSpPr>
          <p:nvPr>
            <p:ph type="title"/>
          </p:nvPr>
        </p:nvSpPr>
        <p:spPr>
          <a:xfrm>
            <a:off x="3252031" y="0"/>
            <a:ext cx="5970991" cy="150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800" dirty="0"/>
              <a:t>To </a:t>
            </a:r>
            <a:r>
              <a:rPr lang="fr-FR" sz="2800" dirty="0" err="1"/>
              <a:t>leave</a:t>
            </a:r>
            <a:r>
              <a:rPr lang="fr-FR" sz="2800" dirty="0"/>
              <a:t> the Titanic, at </a:t>
            </a:r>
            <a:r>
              <a:rPr lang="fr-FR" sz="2800" dirty="0" err="1"/>
              <a:t>some</a:t>
            </a:r>
            <a:r>
              <a:rPr lang="fr-FR" sz="2800" dirty="0"/>
              <a:t> point </a:t>
            </a:r>
            <a:r>
              <a:rPr lang="fr-FR" sz="2800" dirty="0" err="1"/>
              <a:t>you</a:t>
            </a:r>
            <a:r>
              <a:rPr lang="fr-FR" sz="2800" dirty="0"/>
              <a:t> have to </a:t>
            </a:r>
            <a:r>
              <a:rPr lang="fr-FR" sz="2800" dirty="0" err="1"/>
              <a:t>take</a:t>
            </a:r>
            <a:r>
              <a:rPr lang="fr-FR" sz="2800" dirty="0"/>
              <a:t> the </a:t>
            </a:r>
            <a:r>
              <a:rPr lang="fr-FR" sz="2800" dirty="0" err="1"/>
              <a:t>plunge</a:t>
            </a:r>
            <a:r>
              <a:rPr lang="fr-FR" sz="2800" dirty="0"/>
              <a:t>!</a:t>
            </a:r>
            <a:endParaRPr sz="2800" dirty="0"/>
          </a:p>
        </p:txBody>
      </p:sp>
      <p:pic>
        <p:nvPicPr>
          <p:cNvPr id="1140" name="Google Shape;1140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63845" y="1306001"/>
            <a:ext cx="5264310" cy="526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26;p42">
            <a:extLst>
              <a:ext uri="{FF2B5EF4-FFF2-40B4-BE49-F238E27FC236}">
                <a16:creationId xmlns:a16="http://schemas.microsoft.com/office/drawing/2014/main" id="{77AA2334-E52F-B649-B8A6-0D81FA53BE4D}"/>
              </a:ext>
            </a:extLst>
          </p:cNvPr>
          <p:cNvSpPr/>
          <p:nvPr/>
        </p:nvSpPr>
        <p:spPr>
          <a:xfrm>
            <a:off x="3935253" y="1259674"/>
            <a:ext cx="4320000" cy="4320000"/>
          </a:xfrm>
          <a:prstGeom prst="ellipse">
            <a:avLst/>
          </a:prstGeom>
          <a:solidFill>
            <a:srgbClr val="D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27;p42">
            <a:extLst>
              <a:ext uri="{FF2B5EF4-FFF2-40B4-BE49-F238E27FC236}">
                <a16:creationId xmlns:a16="http://schemas.microsoft.com/office/drawing/2014/main" id="{810FF066-7717-1BF2-E732-3B80DE0618E4}"/>
              </a:ext>
            </a:extLst>
          </p:cNvPr>
          <p:cNvSpPr/>
          <p:nvPr/>
        </p:nvSpPr>
        <p:spPr>
          <a:xfrm>
            <a:off x="4107156" y="1440156"/>
            <a:ext cx="3977687" cy="3977687"/>
          </a:xfrm>
          <a:prstGeom prst="ellipse">
            <a:avLst/>
          </a:prstGeom>
          <a:solidFill>
            <a:srgbClr val="3257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28;p42">
            <a:extLst>
              <a:ext uri="{FF2B5EF4-FFF2-40B4-BE49-F238E27FC236}">
                <a16:creationId xmlns:a16="http://schemas.microsoft.com/office/drawing/2014/main" id="{D7DC7B72-5E15-64D4-50BE-4C0915A57295}"/>
              </a:ext>
            </a:extLst>
          </p:cNvPr>
          <p:cNvSpPr/>
          <p:nvPr/>
        </p:nvSpPr>
        <p:spPr>
          <a:xfrm>
            <a:off x="6309873" y="3405148"/>
            <a:ext cx="1170000" cy="117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29;p42">
            <a:extLst>
              <a:ext uri="{FF2B5EF4-FFF2-40B4-BE49-F238E27FC236}">
                <a16:creationId xmlns:a16="http://schemas.microsoft.com/office/drawing/2014/main" id="{F084EA4A-BF69-B8A1-CC32-302A32595328}"/>
              </a:ext>
            </a:extLst>
          </p:cNvPr>
          <p:cNvSpPr/>
          <p:nvPr/>
        </p:nvSpPr>
        <p:spPr>
          <a:xfrm>
            <a:off x="4843023" y="3410738"/>
            <a:ext cx="1170000" cy="117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130;p42">
            <a:extLst>
              <a:ext uri="{FF2B5EF4-FFF2-40B4-BE49-F238E27FC236}">
                <a16:creationId xmlns:a16="http://schemas.microsoft.com/office/drawing/2014/main" id="{215ABB16-AD34-0DB5-2A29-EE49F2A999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641" y="3423438"/>
            <a:ext cx="1155493" cy="11554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31;p42">
            <a:extLst>
              <a:ext uri="{FF2B5EF4-FFF2-40B4-BE49-F238E27FC236}">
                <a16:creationId xmlns:a16="http://schemas.microsoft.com/office/drawing/2014/main" id="{C8755B08-B238-CAE6-8EA9-953040B33B23}"/>
              </a:ext>
            </a:extLst>
          </p:cNvPr>
          <p:cNvSpPr txBox="1"/>
          <p:nvPr/>
        </p:nvSpPr>
        <p:spPr>
          <a:xfrm>
            <a:off x="4442631" y="1524340"/>
            <a:ext cx="3429197" cy="196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6538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5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Bank</a:t>
            </a:r>
          </a:p>
          <a:p>
            <a:pPr marL="0" marR="0" lvl="0" indent="0" algn="ctr" rtl="0">
              <a:lnSpc>
                <a:spcPct val="86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 b="1" dirty="0">
                <a:solidFill>
                  <a:schemeClr val="lt1"/>
                </a:solidFill>
              </a:rPr>
              <a:t>Exit</a:t>
            </a:r>
            <a:endParaRPr sz="5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132;p42" descr="Logo, logos, monero icon - Free download on Iconfinder">
            <a:extLst>
              <a:ext uri="{FF2B5EF4-FFF2-40B4-BE49-F238E27FC236}">
                <a16:creationId xmlns:a16="http://schemas.microsoft.com/office/drawing/2014/main" id="{C3ECC576-0A20-9622-50F6-475A02949B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6696" y="3323481"/>
            <a:ext cx="1370852" cy="137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33;p42">
            <a:extLst>
              <a:ext uri="{FF2B5EF4-FFF2-40B4-BE49-F238E27FC236}">
                <a16:creationId xmlns:a16="http://schemas.microsoft.com/office/drawing/2014/main" id="{35A8B272-6D67-7D05-4A2A-6AB33924E9C3}"/>
              </a:ext>
            </a:extLst>
          </p:cNvPr>
          <p:cNvSpPr txBox="1"/>
          <p:nvPr/>
        </p:nvSpPr>
        <p:spPr>
          <a:xfrm>
            <a:off x="5418662" y="1628859"/>
            <a:ext cx="15405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Collective</a:t>
            </a:r>
            <a:r>
              <a:rPr lang="fr-FR" sz="2000" b="1" dirty="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134;p42">
            <a:extLst>
              <a:ext uri="{FF2B5EF4-FFF2-40B4-BE49-F238E27FC236}">
                <a16:creationId xmlns:a16="http://schemas.microsoft.com/office/drawing/2014/main" id="{FBCD9B79-A97D-EDB0-3C94-17D50F442167}"/>
              </a:ext>
            </a:extLst>
          </p:cNvPr>
          <p:cNvPicPr preferRelativeResize="0"/>
          <p:nvPr/>
        </p:nvPicPr>
        <p:blipFill rotWithShape="1">
          <a:blip r:embed="rId5">
            <a:alphaModFix amt="97000"/>
          </a:blip>
          <a:srcRect/>
          <a:stretch/>
        </p:blipFill>
        <p:spPr>
          <a:xfrm>
            <a:off x="5723960" y="4548168"/>
            <a:ext cx="891165" cy="951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797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31C5B7-3FF3-3D05-AD80-D4FA8AD5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50" y="891541"/>
            <a:ext cx="5866189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Selected solution :</a:t>
            </a:r>
          </a:p>
        </p:txBody>
      </p:sp>
      <p:pic>
        <p:nvPicPr>
          <p:cNvPr id="5" name="Monero XMR">
            <a:extLst>
              <a:ext uri="{FF2B5EF4-FFF2-40B4-BE49-F238E27FC236}">
                <a16:creationId xmlns:a16="http://schemas.microsoft.com/office/drawing/2014/main" id="{0253A0DD-FB4D-CA69-3161-65641B08A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13"/>
          <a:stretch/>
        </p:blipFill>
        <p:spPr bwMode="auto">
          <a:xfrm>
            <a:off x="9003606" y="3878923"/>
            <a:ext cx="1675683" cy="1564437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84C27F6-0678-8DF3-2811-6D055CD59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606" y="1153536"/>
            <a:ext cx="1571852" cy="157185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BE8D73E-03C7-5F87-469B-05E0BA6C8F60}"/>
              </a:ext>
            </a:extLst>
          </p:cNvPr>
          <p:cNvSpPr txBox="1"/>
          <p:nvPr/>
        </p:nvSpPr>
        <p:spPr>
          <a:xfrm>
            <a:off x="9574747" y="2917435"/>
            <a:ext cx="533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3186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0339A-7644-33C8-3009-843508CC8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692"/>
            <a:ext cx="10515600" cy="739775"/>
          </a:xfrm>
        </p:spPr>
        <p:txBody>
          <a:bodyPr>
            <a:normAutofit/>
          </a:bodyPr>
          <a:lstStyle/>
          <a:p>
            <a:r>
              <a:rPr lang="fr-FR" sz="3200" dirty="0" err="1"/>
              <a:t>Videos</a:t>
            </a:r>
            <a:r>
              <a:rPr lang="fr-FR" sz="3200" dirty="0"/>
              <a:t> – </a:t>
            </a:r>
            <a:r>
              <a:rPr lang="fr-FR" sz="3200" dirty="0" err="1"/>
              <a:t>Tutorials</a:t>
            </a:r>
            <a:r>
              <a:rPr lang="fr-FR" sz="3200" dirty="0"/>
              <a:t>  - Social</a:t>
            </a:r>
            <a:endParaRPr lang="en-US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A66C696-C70B-0B88-DAE4-B8E943820452}"/>
              </a:ext>
            </a:extLst>
          </p:cNvPr>
          <p:cNvSpPr txBox="1"/>
          <p:nvPr/>
        </p:nvSpPr>
        <p:spPr>
          <a:xfrm>
            <a:off x="1169811" y="3196543"/>
            <a:ext cx="10033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Social </a:t>
            </a:r>
            <a:r>
              <a:rPr lang="fr-FR" sz="2000" b="1" dirty="0" err="1"/>
              <a:t>accounts</a:t>
            </a:r>
            <a:r>
              <a:rPr lang="fr-FR" sz="2000" b="1" dirty="0"/>
              <a:t> to follow :</a:t>
            </a:r>
          </a:p>
          <a:p>
            <a:r>
              <a:rPr lang="en-US" sz="1800" dirty="0">
                <a:hlinkClick r:id="rId2" action="ppaction://hlinkfile"/>
              </a:rPr>
              <a:t>@SortieDeBanque</a:t>
            </a:r>
            <a:r>
              <a:rPr lang="en-US" sz="1800" dirty="0"/>
              <a:t>   on Twitter  (FR)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3" action="ppaction://hlinkfile"/>
              </a:rPr>
              <a:t>t.me/</a:t>
            </a:r>
            <a:r>
              <a:rPr lang="en-US" sz="1800" dirty="0" err="1">
                <a:hlinkClick r:id="rId3" action="ppaction://hlinkfile"/>
              </a:rPr>
              <a:t>SortieDeBanque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youtube.com/@sortiedebanque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5"/>
              </a:rPr>
              <a:t>https://odysee.com/@SortieDeBanque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800" dirty="0">
                <a:hlinkClick r:id="rId6" action="ppaction://hlinkfile"/>
              </a:rPr>
              <a:t>@DecouvreBitcoin</a:t>
            </a:r>
            <a:r>
              <a:rPr lang="en-US" sz="1800" dirty="0"/>
              <a:t> on Twitter (FR)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7" action="ppaction://hlinkfile"/>
              </a:rPr>
              <a:t>decouvrebitcoin.fr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French map </a:t>
            </a:r>
            <a:r>
              <a:rPr lang="en-US" sz="1800" dirty="0"/>
              <a:t>of Bitcoin groups  : </a:t>
            </a:r>
            <a:r>
              <a:rPr lang="en-US" sz="1800" b="1" dirty="0">
                <a:hlinkClick r:id="rId8"/>
              </a:rPr>
              <a:t>ambassadeur.decouvrebitcoin.fr/</a:t>
            </a:r>
            <a:r>
              <a:rPr lang="en-US" sz="1800" b="1" dirty="0"/>
              <a:t>  &amp;  </a:t>
            </a:r>
            <a:r>
              <a:rPr lang="en-US" sz="1800" b="1" dirty="0">
                <a:hlinkClick r:id="rId9"/>
              </a:rPr>
              <a:t>btcmap.org/map</a:t>
            </a:r>
            <a:endParaRPr lang="en-US" sz="1800" b="1" dirty="0"/>
          </a:p>
          <a:p>
            <a:endParaRPr lang="en-US" sz="1800" b="1" dirty="0"/>
          </a:p>
          <a:p>
            <a:r>
              <a:rPr lang="en-US" sz="1800" dirty="0">
                <a:hlinkClick r:id="rId10"/>
              </a:rPr>
              <a:t>@GA_Crypto_</a:t>
            </a:r>
            <a:r>
              <a:rPr lang="en-US" sz="1800" dirty="0"/>
              <a:t>   (FR)</a:t>
            </a:r>
            <a:br>
              <a:rPr lang="en-US" sz="1800" dirty="0"/>
            </a:br>
            <a:r>
              <a:rPr lang="en-US" sz="1800" dirty="0"/>
              <a:t>...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B34BA3-78A5-2B2B-2475-4AE9080CD5A3}"/>
              </a:ext>
            </a:extLst>
          </p:cNvPr>
          <p:cNvSpPr txBox="1"/>
          <p:nvPr/>
        </p:nvSpPr>
        <p:spPr>
          <a:xfrm>
            <a:off x="587022" y="1279746"/>
            <a:ext cx="113890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- TUTO 1 : </a:t>
            </a:r>
            <a:r>
              <a:rPr lang="en-US" sz="1800" dirty="0">
                <a:hlinkClick r:id="rId11"/>
              </a:rPr>
              <a:t>https://youtu.be/P6DJ2GOFhNg</a:t>
            </a:r>
            <a:endParaRPr lang="en-US" sz="1800" dirty="0"/>
          </a:p>
          <a:p>
            <a:r>
              <a:rPr lang="en-US" sz="1800" dirty="0"/>
              <a:t>- TUTO 2 : </a:t>
            </a:r>
            <a:r>
              <a:rPr lang="en-US" sz="1800" dirty="0">
                <a:hlinkClick r:id="rId12"/>
              </a:rPr>
              <a:t>https://youtu.be/Ru0ZSw1zyWg</a:t>
            </a:r>
            <a:endParaRPr lang="en-US" sz="1800" dirty="0"/>
          </a:p>
          <a:p>
            <a:r>
              <a:rPr lang="en-US" sz="1800" dirty="0"/>
              <a:t>- </a:t>
            </a:r>
            <a:r>
              <a:rPr lang="fr-FR" sz="1800" dirty="0"/>
              <a:t>VIDEO 1 </a:t>
            </a:r>
            <a:r>
              <a:rPr lang="fr-FR" sz="1800" dirty="0" err="1"/>
              <a:t>historical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french party "Les Patriotes" :  </a:t>
            </a:r>
            <a:r>
              <a:rPr lang="fr-FR" sz="1800" dirty="0">
                <a:hlinkClick r:id="rId13"/>
              </a:rPr>
              <a:t>https://youtu.be/Baia_Br7NJA</a:t>
            </a:r>
            <a:r>
              <a:rPr lang="fr-FR" sz="1800" dirty="0"/>
              <a:t>  (80k </a:t>
            </a:r>
            <a:r>
              <a:rPr lang="fr-FR" sz="1800" dirty="0" err="1"/>
              <a:t>views</a:t>
            </a:r>
            <a:r>
              <a:rPr lang="fr-FR" sz="1800" dirty="0"/>
              <a:t> – end 2022)</a:t>
            </a:r>
          </a:p>
          <a:p>
            <a:r>
              <a:rPr lang="fr-FR" sz="1800" dirty="0"/>
              <a:t>- VIDEO 2 </a:t>
            </a:r>
            <a:r>
              <a:rPr lang="fr-FR" sz="1800" dirty="0" err="1"/>
              <a:t>with</a:t>
            </a:r>
            <a:r>
              <a:rPr lang="fr-FR" sz="1800" dirty="0"/>
              <a:t> "le Courrier des Stratèges" : </a:t>
            </a:r>
            <a:r>
              <a:rPr lang="fr-FR" sz="1800" dirty="0">
                <a:hlinkClick r:id="rId14"/>
              </a:rPr>
              <a:t>https://youtu.be/EyTbHL2HxZg</a:t>
            </a:r>
            <a:r>
              <a:rPr lang="fr-FR" sz="1800" dirty="0"/>
              <a:t>    </a:t>
            </a:r>
            <a:br>
              <a:rPr lang="fr-FR" sz="2200" dirty="0"/>
            </a:br>
            <a:r>
              <a:rPr lang="fr-FR" sz="1600" dirty="0"/>
              <a:t>more </a:t>
            </a:r>
            <a:r>
              <a:rPr lang="fr-FR" sz="1600" dirty="0" err="1"/>
              <a:t>advanced</a:t>
            </a:r>
            <a:r>
              <a:rPr lang="fr-FR" sz="1600" dirty="0"/>
              <a:t> : </a:t>
            </a:r>
            <a:r>
              <a:rPr lang="fr-FR" sz="1600" dirty="0" err="1"/>
              <a:t>Bitcoin+Monero</a:t>
            </a:r>
            <a:r>
              <a:rPr lang="fr-FR" sz="1600" dirty="0"/>
              <a:t> </a:t>
            </a:r>
            <a:r>
              <a:rPr lang="fr-FR" sz="1600" dirty="0" err="1"/>
              <a:t>untraceable</a:t>
            </a:r>
            <a:endParaRPr lang="en-US" sz="2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79088C-A222-55C5-7DBE-838721DA65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3429000"/>
            <a:ext cx="1300142" cy="12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093561" y="182820"/>
            <a:ext cx="9101233" cy="197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600" dirty="0"/>
              <a:t>But </a:t>
            </a:r>
            <a:r>
              <a:rPr lang="fr-FR" sz="2600" dirty="0" err="1"/>
              <a:t>who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“</a:t>
            </a:r>
            <a:r>
              <a:rPr lang="fr-FR" sz="2600" dirty="0" err="1"/>
              <a:t>issuing</a:t>
            </a:r>
            <a:r>
              <a:rPr lang="fr-FR" sz="2600" dirty="0"/>
              <a:t>” </a:t>
            </a:r>
            <a:r>
              <a:rPr lang="fr-FR" sz="2600" dirty="0" err="1"/>
              <a:t>these</a:t>
            </a:r>
            <a:r>
              <a:rPr lang="fr-FR" sz="2600" dirty="0"/>
              <a:t> </a:t>
            </a:r>
            <a:r>
              <a:rPr lang="fr-FR" sz="2600" dirty="0" err="1"/>
              <a:t>currencies</a:t>
            </a:r>
            <a:r>
              <a:rPr lang="fr-FR" sz="2600" dirty="0"/>
              <a:t> ? </a:t>
            </a:r>
            <a:br>
              <a:rPr lang="fr-FR" sz="2600" dirty="0"/>
            </a:br>
            <a:br>
              <a:rPr lang="fr-FR" sz="2800" dirty="0"/>
            </a:br>
            <a:r>
              <a:rPr lang="fr-FR" sz="2800" dirty="0" err="1"/>
              <a:t>Monero</a:t>
            </a:r>
            <a:r>
              <a:rPr lang="fr-FR" sz="2800" dirty="0"/>
              <a:t>/Bitcoin server </a:t>
            </a:r>
            <a:r>
              <a:rPr lang="fr-FR" sz="2800" dirty="0" err="1"/>
              <a:t>nodes</a:t>
            </a:r>
            <a:r>
              <a:rPr lang="fr-FR" sz="2800" dirty="0"/>
              <a:t> - </a:t>
            </a:r>
            <a:r>
              <a:rPr lang="fr-FR" sz="2800" dirty="0" err="1"/>
              <a:t>unstoppable</a:t>
            </a:r>
            <a:r>
              <a:rPr lang="fr-FR" sz="2800" dirty="0"/>
              <a:t>.</a:t>
            </a:r>
            <a:br>
              <a:rPr lang="fr-FR" sz="2800" dirty="0"/>
            </a:br>
            <a:r>
              <a:rPr lang="fr-FR" sz="2000" dirty="0" err="1"/>
              <a:t>Another</a:t>
            </a:r>
            <a:r>
              <a:rPr lang="fr-FR" sz="2000" dirty="0"/>
              <a:t> </a:t>
            </a:r>
            <a:r>
              <a:rPr lang="fr-FR" sz="2000" dirty="0" err="1"/>
              <a:t>advantage</a:t>
            </a:r>
            <a:r>
              <a:rPr lang="fr-FR" sz="2000" dirty="0"/>
              <a:t> of </a:t>
            </a:r>
            <a:r>
              <a:rPr lang="fr-FR" sz="2000" dirty="0" err="1"/>
              <a:t>Monero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anyone</a:t>
            </a:r>
            <a:r>
              <a:rPr lang="fr-FR" sz="2000" dirty="0"/>
              <a:t> can mine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their</a:t>
            </a:r>
            <a:r>
              <a:rPr lang="fr-FR" sz="2000" dirty="0"/>
              <a:t> computer, (Bitcoin </a:t>
            </a:r>
            <a:r>
              <a:rPr lang="fr-FR" sz="2000" dirty="0" err="1"/>
              <a:t>is</a:t>
            </a:r>
            <a:r>
              <a:rPr lang="fr-FR" sz="2000" dirty="0"/>
              <a:t> best </a:t>
            </a:r>
            <a:r>
              <a:rPr lang="fr-FR" sz="2000" dirty="0" err="1"/>
              <a:t>mined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special</a:t>
            </a:r>
            <a:r>
              <a:rPr lang="fr-FR" sz="2000" dirty="0"/>
              <a:t> hardware)</a:t>
            </a:r>
            <a:endParaRPr sz="2000" dirty="0"/>
          </a:p>
        </p:txBody>
      </p:sp>
      <p:pic>
        <p:nvPicPr>
          <p:cNvPr id="96" name="Google Shape;96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3561" y="2210248"/>
            <a:ext cx="6312821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3151" y="2921000"/>
            <a:ext cx="2765288" cy="276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964096" y="288989"/>
            <a:ext cx="10515600" cy="76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fr-FR" sz="2780" dirty="0" err="1"/>
              <a:t>Every</a:t>
            </a:r>
            <a:r>
              <a:rPr lang="fr-FR" sz="2780" dirty="0"/>
              <a:t> </a:t>
            </a:r>
            <a:r>
              <a:rPr lang="fr-FR" sz="2780" dirty="0" err="1"/>
              <a:t>citizen</a:t>
            </a:r>
            <a:r>
              <a:rPr lang="fr-FR" sz="2780" dirty="0"/>
              <a:t> can </a:t>
            </a:r>
            <a:r>
              <a:rPr lang="fr-FR" sz="2780" dirty="0" err="1"/>
              <a:t>participate</a:t>
            </a:r>
            <a:r>
              <a:rPr lang="fr-FR" sz="2780" dirty="0"/>
              <a:t> and </a:t>
            </a:r>
            <a:r>
              <a:rPr lang="fr-FR" sz="2780" dirty="0" err="1"/>
              <a:t>contribute</a:t>
            </a:r>
            <a:r>
              <a:rPr lang="fr-FR" sz="2780" dirty="0"/>
              <a:t> to </a:t>
            </a:r>
            <a:r>
              <a:rPr lang="fr-FR" sz="2780" dirty="0" err="1"/>
              <a:t>this</a:t>
            </a:r>
            <a:r>
              <a:rPr lang="fr-FR" sz="2780" dirty="0"/>
              <a:t> global network</a:t>
            </a:r>
            <a:br>
              <a:rPr lang="fr-FR" sz="2780" dirty="0"/>
            </a:br>
            <a:r>
              <a:rPr lang="fr-FR" sz="2780" dirty="0" err="1"/>
              <a:t>Monetary</a:t>
            </a:r>
            <a:r>
              <a:rPr lang="fr-FR" sz="2780" dirty="0"/>
              <a:t> </a:t>
            </a:r>
            <a:r>
              <a:rPr lang="fr-FR" sz="2780" dirty="0" err="1"/>
              <a:t>sovereignty</a:t>
            </a:r>
            <a:endParaRPr sz="2780" dirty="0"/>
          </a:p>
        </p:txBody>
      </p:sp>
      <p:pic>
        <p:nvPicPr>
          <p:cNvPr id="103" name="Google Shape;103;p3" descr="Gem Unit - Antminer S9 16th W/ ASIC Boost Bitcoin Miner BTC BCH LCC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385" y="2646401"/>
            <a:ext cx="3096025" cy="21404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673768" y="4870383"/>
            <a:ext cx="4074640" cy="153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fr-FR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dedicated</a:t>
            </a:r>
            <a:r>
              <a:rPr lang="fr-F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pool </a:t>
            </a:r>
            <a:r>
              <a:rPr lang="fr-FR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mining</a:t>
            </a:r>
            <a:endParaRPr lang="fr-FR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fr-FR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use an ASIC as a </a:t>
            </a:r>
            <a:r>
              <a:rPr lang="fr-FR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r>
              <a:rPr lang="fr-F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heater</a:t>
            </a:r>
            <a:r>
              <a:rPr lang="fr-F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fr-FR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cheaper</a:t>
            </a:r>
            <a:r>
              <a:rPr lang="fr-F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heating</a:t>
            </a:r>
            <a:r>
              <a:rPr lang="fr-F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!)</a:t>
            </a:r>
          </a:p>
        </p:txBody>
      </p:sp>
      <p:sp>
        <p:nvSpPr>
          <p:cNvPr id="105" name="Google Shape;105;p3"/>
          <p:cNvSpPr txBox="1"/>
          <p:nvPr/>
        </p:nvSpPr>
        <p:spPr>
          <a:xfrm>
            <a:off x="1139993" y="1269467"/>
            <a:ext cx="3306807" cy="137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200">
                <a:solidFill>
                  <a:schemeClr val="dk1"/>
                </a:solidFill>
              </a:rPr>
              <a:t>For </a:t>
            </a:r>
            <a:r>
              <a:rPr lang="fr-FR" sz="2200" b="1">
                <a:solidFill>
                  <a:schemeClr val="dk1"/>
                </a:solidFill>
              </a:rPr>
              <a:t>Bitcoin</a:t>
            </a:r>
            <a:r>
              <a:rPr lang="fr-FR" sz="2200">
                <a:solidFill>
                  <a:schemeClr val="dk1"/>
                </a:solidFill>
              </a:rPr>
              <a:t>, the purchase of a dedicated mining device (ASIC) is required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7007781" y="1448760"/>
            <a:ext cx="4975672" cy="53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200" dirty="0">
                <a:solidFill>
                  <a:schemeClr val="dk1"/>
                </a:solidFill>
              </a:rPr>
              <a:t>For </a:t>
            </a:r>
            <a:r>
              <a:rPr lang="fr-FR" sz="2200" b="1" dirty="0" err="1">
                <a:solidFill>
                  <a:schemeClr val="dk1"/>
                </a:solidFill>
              </a:rPr>
              <a:t>Monero</a:t>
            </a:r>
            <a:r>
              <a:rPr lang="fr-FR" sz="2200" dirty="0">
                <a:solidFill>
                  <a:schemeClr val="dk1"/>
                </a:solidFill>
              </a:rPr>
              <a:t>, </a:t>
            </a:r>
            <a:r>
              <a:rPr lang="fr-FR" sz="2200" dirty="0" err="1">
                <a:solidFill>
                  <a:schemeClr val="dk1"/>
                </a:solidFill>
              </a:rPr>
              <a:t>your</a:t>
            </a:r>
            <a:r>
              <a:rPr lang="fr-FR" sz="2200" dirty="0">
                <a:solidFill>
                  <a:schemeClr val="dk1"/>
                </a:solidFill>
              </a:rPr>
              <a:t> PC/Mac </a:t>
            </a:r>
            <a:r>
              <a:rPr lang="fr-FR" sz="2200" dirty="0" err="1">
                <a:solidFill>
                  <a:schemeClr val="dk1"/>
                </a:solidFill>
              </a:rPr>
              <a:t>is</a:t>
            </a:r>
            <a:r>
              <a:rPr lang="fr-FR" sz="2200" dirty="0">
                <a:solidFill>
                  <a:schemeClr val="dk1"/>
                </a:solidFill>
              </a:rPr>
              <a:t> </a:t>
            </a:r>
            <a:r>
              <a:rPr lang="fr-FR" sz="2200" dirty="0" err="1">
                <a:solidFill>
                  <a:schemeClr val="dk1"/>
                </a:solidFill>
              </a:rPr>
              <a:t>enough</a:t>
            </a:r>
            <a:r>
              <a:rPr lang="fr-FR" sz="2200" dirty="0">
                <a:solidFill>
                  <a:schemeClr val="dk1"/>
                </a:solidFill>
              </a:rPr>
              <a:t>!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107" name="Google Shape;107;p3" descr="Are distributed networks and decentralized systems the same? | Packt Hub"/>
          <p:cNvPicPr preferRelativeResize="0"/>
          <p:nvPr/>
        </p:nvPicPr>
        <p:blipFill rotWithShape="1">
          <a:blip r:embed="rId4">
            <a:alphaModFix/>
          </a:blip>
          <a:srcRect l="61293"/>
          <a:stretch/>
        </p:blipFill>
        <p:spPr>
          <a:xfrm>
            <a:off x="4853800" y="4647222"/>
            <a:ext cx="2337744" cy="175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1492" y="2377568"/>
            <a:ext cx="3361796" cy="2398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7961492" y="4793881"/>
            <a:ext cx="3361796" cy="128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>
                <a:solidFill>
                  <a:schemeClr val="dk1"/>
                </a:solidFill>
              </a:rPr>
              <a:t>Just install the software 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>
                <a:solidFill>
                  <a:schemeClr val="dk1"/>
                </a:solidFill>
              </a:rPr>
              <a:t>Monero GUI Wallet and click on "P2Pool Miner”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02BC55-6504-B931-D4EC-EEAEDC332127}"/>
              </a:ext>
            </a:extLst>
          </p:cNvPr>
          <p:cNvSpPr txBox="1"/>
          <p:nvPr/>
        </p:nvSpPr>
        <p:spPr>
          <a:xfrm>
            <a:off x="7745202" y="1913776"/>
            <a:ext cx="431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(and </a:t>
            </a:r>
            <a:r>
              <a:rPr lang="fr-FR" sz="1400" dirty="0" err="1"/>
              <a:t>another</a:t>
            </a:r>
            <a:r>
              <a:rPr lang="fr-FR" sz="1400" dirty="0"/>
              <a:t> </a:t>
            </a:r>
            <a:r>
              <a:rPr lang="fr-FR" sz="1400" dirty="0" err="1"/>
              <a:t>untraceable</a:t>
            </a:r>
            <a:r>
              <a:rPr lang="fr-FR" sz="1400" dirty="0"/>
              <a:t> crypto </a:t>
            </a:r>
            <a:r>
              <a:rPr lang="fr-FR" sz="1400" dirty="0" err="1"/>
              <a:t>named</a:t>
            </a:r>
            <a:r>
              <a:rPr lang="fr-FR" sz="1400" dirty="0"/>
              <a:t> XHV)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2251752" y="154090"/>
            <a:ext cx="7619044" cy="44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fr-FR" sz="3200" dirty="0"/>
              <a:t>Change in </a:t>
            </a:r>
            <a:r>
              <a:rPr lang="fr-FR" sz="3200" dirty="0" err="1"/>
              <a:t>monetary</a:t>
            </a:r>
            <a:r>
              <a:rPr lang="fr-FR" sz="3200" dirty="0"/>
              <a:t> structure</a:t>
            </a:r>
            <a:endParaRPr sz="3200" dirty="0"/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r="47873" b="14138"/>
          <a:stretch/>
        </p:blipFill>
        <p:spPr>
          <a:xfrm>
            <a:off x="1739152" y="1071884"/>
            <a:ext cx="3834421" cy="280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 l="48295" b="13264"/>
          <a:stretch/>
        </p:blipFill>
        <p:spPr>
          <a:xfrm>
            <a:off x="6528313" y="921029"/>
            <a:ext cx="3530826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 descr="Big Brother eye logo unveiled by Channel 5 in first trailer | Metro New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6321" y="963274"/>
            <a:ext cx="902066" cy="54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 descr="Image"/>
          <p:cNvPicPr preferRelativeResize="0"/>
          <p:nvPr/>
        </p:nvPicPr>
        <p:blipFill rotWithShape="1">
          <a:blip r:embed="rId6">
            <a:alphaModFix/>
          </a:blip>
          <a:srcRect l="4355" t="-1108" r="9751" b="1108"/>
          <a:stretch/>
        </p:blipFill>
        <p:spPr>
          <a:xfrm>
            <a:off x="6687603" y="4459079"/>
            <a:ext cx="3446893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1635" y="4445158"/>
            <a:ext cx="3095539" cy="206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147704" y="4775128"/>
            <a:ext cx="19098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b="1" dirty="0">
                <a:solidFill>
                  <a:schemeClr val="dk1"/>
                </a:solidFill>
              </a:rPr>
              <a:t>Goals WEF/EU : </a:t>
            </a:r>
            <a:endParaRPr sz="17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b="1" dirty="0" err="1">
                <a:solidFill>
                  <a:schemeClr val="dk1"/>
                </a:solidFill>
              </a:rPr>
              <a:t>Anthill</a:t>
            </a:r>
            <a:endParaRPr sz="17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dirty="0">
                <a:solidFill>
                  <a:schemeClr val="dk1"/>
                </a:solidFill>
              </a:rPr>
              <a:t>Queen </a:t>
            </a:r>
            <a:r>
              <a:rPr lang="fr-FR" sz="1700" dirty="0" err="1">
                <a:solidFill>
                  <a:schemeClr val="dk1"/>
                </a:solidFill>
              </a:rPr>
              <a:t>ant</a:t>
            </a:r>
            <a:endParaRPr sz="17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dirty="0">
                <a:solidFill>
                  <a:schemeClr val="dk1"/>
                </a:solidFill>
              </a:rPr>
              <a:t>+ </a:t>
            </a:r>
            <a:r>
              <a:rPr lang="fr-FR" sz="1700" dirty="0" err="1">
                <a:solidFill>
                  <a:schemeClr val="dk1"/>
                </a:solidFill>
              </a:rPr>
              <a:t>soldiers</a:t>
            </a:r>
            <a:endParaRPr sz="17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700" dirty="0">
                <a:solidFill>
                  <a:schemeClr val="dk1"/>
                </a:solidFill>
              </a:rPr>
              <a:t>+ </a:t>
            </a:r>
            <a:r>
              <a:rPr lang="fr-FR" sz="1700" dirty="0" err="1">
                <a:solidFill>
                  <a:schemeClr val="dk1"/>
                </a:solidFill>
              </a:rPr>
              <a:t>subjects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0110365" y="4581898"/>
            <a:ext cx="20382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b="1" dirty="0">
                <a:solidFill>
                  <a:schemeClr val="dk1"/>
                </a:solidFill>
              </a:rPr>
              <a:t>EU </a:t>
            </a:r>
            <a:r>
              <a:rPr lang="fr-FR" sz="1700" b="1" dirty="0" err="1">
                <a:solidFill>
                  <a:schemeClr val="dk1"/>
                </a:solidFill>
              </a:rPr>
              <a:t>citizens</a:t>
            </a:r>
            <a:r>
              <a:rPr lang="fr-FR" sz="1700" b="1" dirty="0">
                <a:solidFill>
                  <a:schemeClr val="dk1"/>
                </a:solidFill>
              </a:rPr>
              <a:t> :</a:t>
            </a:r>
            <a:endParaRPr sz="17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b="1" dirty="0" err="1">
                <a:solidFill>
                  <a:schemeClr val="dk1"/>
                </a:solidFill>
              </a:rPr>
              <a:t>Schools</a:t>
            </a:r>
            <a:r>
              <a:rPr lang="fr-FR" sz="1700" b="1" dirty="0">
                <a:solidFill>
                  <a:schemeClr val="dk1"/>
                </a:solidFill>
              </a:rPr>
              <a:t> of </a:t>
            </a:r>
            <a:r>
              <a:rPr lang="fr-FR" sz="1700" b="1" dirty="0" err="1">
                <a:solidFill>
                  <a:schemeClr val="dk1"/>
                </a:solidFill>
              </a:rPr>
              <a:t>fish</a:t>
            </a:r>
            <a:endParaRPr sz="17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dirty="0">
                <a:solidFill>
                  <a:schemeClr val="dk1"/>
                </a:solidFill>
              </a:rPr>
              <a:t>No leader</a:t>
            </a:r>
            <a:endParaRPr sz="17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700" dirty="0">
                <a:solidFill>
                  <a:schemeClr val="dk1"/>
                </a:solidFill>
              </a:rPr>
              <a:t>+ Common consensus</a:t>
            </a:r>
            <a:endParaRPr sz="17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700" dirty="0">
                <a:solidFill>
                  <a:schemeClr val="dk1"/>
                </a:solidFill>
              </a:rPr>
              <a:t>+ </a:t>
            </a:r>
            <a:r>
              <a:rPr lang="fr-FR" sz="1700" dirty="0" err="1">
                <a:solidFill>
                  <a:schemeClr val="dk1"/>
                </a:solidFill>
              </a:rPr>
              <a:t>Unstoppable</a:t>
            </a:r>
            <a:r>
              <a:rPr lang="fr-FR" sz="1700" dirty="0">
                <a:solidFill>
                  <a:schemeClr val="dk1"/>
                </a:solidFill>
              </a:rPr>
              <a:t> </a:t>
            </a:r>
            <a:r>
              <a:rPr lang="fr-FR" sz="1700" dirty="0" err="1">
                <a:solidFill>
                  <a:schemeClr val="dk1"/>
                </a:solidFill>
              </a:rPr>
              <a:t>fluid</a:t>
            </a:r>
            <a:r>
              <a:rPr lang="fr-FR" sz="1700" dirty="0">
                <a:solidFill>
                  <a:schemeClr val="dk1"/>
                </a:solidFill>
              </a:rPr>
              <a:t> </a:t>
            </a:r>
            <a:r>
              <a:rPr lang="fr-FR" sz="1700" dirty="0" err="1">
                <a:solidFill>
                  <a:schemeClr val="dk1"/>
                </a:solidFill>
              </a:rPr>
              <a:t>crowd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571206" y="4181829"/>
            <a:ext cx="14121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err="1">
                <a:solidFill>
                  <a:srgbClr val="C00000"/>
                </a:solidFill>
              </a:rPr>
              <a:t>Threat</a:t>
            </a:r>
            <a:endParaRPr sz="2000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10491236" y="4105671"/>
            <a:ext cx="14121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0070C0"/>
                </a:solidFill>
              </a:rPr>
              <a:t>Solution</a:t>
            </a:r>
            <a:endParaRPr sz="20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7439630" y="4029513"/>
            <a:ext cx="203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De-</a:t>
            </a:r>
            <a:r>
              <a:rPr lang="fr-FR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centralized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5757763" y="2171147"/>
            <a:ext cx="6070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 sz="20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897325" y="3961113"/>
            <a:ext cx="146415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Centralized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64234" y="2019505"/>
            <a:ext cx="499468" cy="4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9">
            <a:alphaModFix/>
          </a:blip>
          <a:srcRect r="71513"/>
          <a:stretch/>
        </p:blipFill>
        <p:spPr>
          <a:xfrm>
            <a:off x="10756097" y="2026161"/>
            <a:ext cx="520732" cy="48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10">
            <a:alphaModFix/>
          </a:blip>
          <a:srcRect l="22168" t="2416" r="23598" b="16981"/>
          <a:stretch/>
        </p:blipFill>
        <p:spPr>
          <a:xfrm>
            <a:off x="2652889" y="1217663"/>
            <a:ext cx="502332" cy="459126"/>
          </a:xfrm>
          <a:prstGeom prst="ellipse">
            <a:avLst/>
          </a:prstGeom>
          <a:noFill/>
          <a:ln w="9525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5380</Words>
  <Application>Microsoft Office PowerPoint</Application>
  <PresentationFormat>Grand écran</PresentationFormat>
  <Paragraphs>787</Paragraphs>
  <Slides>46</Slides>
  <Notes>37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2" baseType="lpstr">
      <vt:lpstr>Calibri</vt:lpstr>
      <vt:lpstr>Arial</vt:lpstr>
      <vt:lpstr>Helvetica Neue</vt:lpstr>
      <vt:lpstr>Pinyon Script</vt:lpstr>
      <vt:lpstr>Calibri Light</vt:lpstr>
      <vt:lpstr>Thème Office</vt:lpstr>
      <vt:lpstr>No conflict of interest Non-partisan citizen initiative collective Experienced and active  Giving a clear direction for an alternative solution Not here to speculate, only to promote accessible, responsible and resilient financial tools for all</vt:lpstr>
      <vt:lpstr>Présentation PowerPoint</vt:lpstr>
      <vt:lpstr>Do we need to draw a picture ?   Economic situation of France (&amp; others) Oct 2022</vt:lpstr>
      <vt:lpstr>Criteria for selecting a citizen solution</vt:lpstr>
      <vt:lpstr>Selected solution :</vt:lpstr>
      <vt:lpstr>Videos – Tutorials  - Social</vt:lpstr>
      <vt:lpstr>But who is “issuing” these currencies ?   Monero/Bitcoin server nodes - unstoppable. Another advantage of Monero is that anyone can mine it with their computer, (Bitcoin is best mined with special hardware)</vt:lpstr>
      <vt:lpstr>Every citizen can participate and contribute to this global network Monetary sovereignty</vt:lpstr>
      <vt:lpstr>Change in monetary structure</vt:lpstr>
      <vt:lpstr>Security - critical scenario</vt:lpstr>
      <vt:lpstr>This is not a financial advice</vt:lpstr>
      <vt:lpstr>Allocation examples - Mr. Smith's savings</vt:lpstr>
      <vt:lpstr>Présentation PowerPoint</vt:lpstr>
      <vt:lpstr>Présentation PowerPoint</vt:lpstr>
      <vt:lpstr>Resilient monetary system (level 3-4)</vt:lpstr>
      <vt:lpstr>Merchants and entrepreneurs</vt:lpstr>
      <vt:lpstr>Présentation PowerPoint</vt:lpstr>
      <vt:lpstr>Get out of the banks - 5 steps - 1 hour</vt:lpstr>
      <vt:lpstr>Okay, but you can't buy anything with Bitcoin...</vt:lpstr>
      <vt:lpstr>Présentation PowerPoint</vt:lpstr>
      <vt:lpstr>Speculative layers   above true holders of Bitcoin  Above the one bitcoiners that hold their bitcoin still</vt:lpstr>
      <vt:lpstr>Présentation PowerPoint</vt:lpstr>
      <vt:lpstr>Présentation PowerPoint</vt:lpstr>
      <vt:lpstr>Twitter : @SortieDeBanque Telegram : @SortieDeBanque</vt:lpstr>
      <vt:lpstr>Collective communication</vt:lpstr>
      <vt:lpstr>Présentation PowerPoint</vt:lpstr>
      <vt:lpstr>Simple solution - Additional partial copies:  2 plates out of the 3 given to a relative or hidden are enough to find the whole.    For Bitcoin here (12 keywords).  It's not best practice but for low amounts it's a compromise between resiliency and simplicity. For important amounts, consider using a multisig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Criteria for selecting a citizen solution   - anti-CBDC transition economic system  legal mean of exchange </vt:lpstr>
      <vt:lpstr>Solution économique anti-CBDC citoyenne et légale, indépendante des banques</vt:lpstr>
      <vt:lpstr>Solution économique anti-CBDC citoyenne et légale, indépendante des banques</vt:lpstr>
      <vt:lpstr>Présentation PowerPoint</vt:lpstr>
      <vt:lpstr>Digital secession - Bitcoin /Monero payment Anonymous and resilient online services</vt:lpstr>
      <vt:lpstr>To leave the Titanic, at some point you have to take the plunge!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conflict of interest Non-partisan citizen initiative collective Experienced and active  Giving a clear direction for an alternative solution Not here to speculate, only to promote accessible, responsible and resilient financial tools for all</dc:title>
  <dc:creator>best best</dc:creator>
  <cp:lastModifiedBy>best best</cp:lastModifiedBy>
  <cp:revision>222</cp:revision>
  <dcterms:created xsi:type="dcterms:W3CDTF">2022-07-16T00:35:44Z</dcterms:created>
  <dcterms:modified xsi:type="dcterms:W3CDTF">2023-02-14T23:43:58Z</dcterms:modified>
</cp:coreProperties>
</file>